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56" r:id="rId5"/>
    <p:sldId id="267" r:id="rId6"/>
    <p:sldId id="352" r:id="rId7"/>
    <p:sldId id="260" r:id="rId8"/>
    <p:sldId id="268" r:id="rId9"/>
    <p:sldId id="338" r:id="rId10"/>
    <p:sldId id="315" r:id="rId11"/>
    <p:sldId id="346" r:id="rId12"/>
    <p:sldId id="289" r:id="rId13"/>
    <p:sldId id="290" r:id="rId14"/>
    <p:sldId id="258" r:id="rId15"/>
    <p:sldId id="339" r:id="rId16"/>
    <p:sldId id="303" r:id="rId17"/>
    <p:sldId id="261" r:id="rId18"/>
    <p:sldId id="262" r:id="rId19"/>
    <p:sldId id="351" r:id="rId20"/>
    <p:sldId id="279" r:id="rId21"/>
    <p:sldId id="353" r:id="rId22"/>
    <p:sldId id="355" r:id="rId23"/>
    <p:sldId id="358" r:id="rId24"/>
    <p:sldId id="380" r:id="rId25"/>
    <p:sldId id="359" r:id="rId26"/>
    <p:sldId id="361" r:id="rId27"/>
    <p:sldId id="381" r:id="rId28"/>
    <p:sldId id="362" r:id="rId29"/>
    <p:sldId id="386" r:id="rId30"/>
    <p:sldId id="383" r:id="rId31"/>
    <p:sldId id="384" r:id="rId32"/>
    <p:sldId id="308" r:id="rId33"/>
    <p:sldId id="30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5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27" autoAdjust="0"/>
  </p:normalViewPr>
  <p:slideViewPr>
    <p:cSldViewPr snapToGrid="0">
      <p:cViewPr varScale="1">
        <p:scale>
          <a:sx n="89" d="100"/>
          <a:sy n="89" d="100"/>
        </p:scale>
        <p:origin x="13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FF3F-A9D3-412F-B52D-405CFFD97378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6B15-FA54-44C9-9D56-B6361E6DB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5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:;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에너지 신소재 전해액 발표를 맡은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 시작하도록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1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모든 구성 요소가 고체 1. </a:t>
            </a:r>
            <a:r>
              <a:rPr lang="ko-KR" altLang="en-US" err="1">
                <a:ea typeface="맑은 고딕"/>
              </a:rPr>
              <a:t>메탈릭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anode</a:t>
            </a:r>
            <a:r>
              <a:rPr lang="ko-KR" altLang="en-US">
                <a:ea typeface="맑은 고딕"/>
              </a:rPr>
              <a:t>, 2 separator 없음, 3 올록볼록 이온 </a:t>
            </a:r>
            <a:r>
              <a:rPr lang="ko-KR" altLang="en-US" err="1">
                <a:ea typeface="맑은 고딕"/>
              </a:rPr>
              <a:t>저항층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noto"/>
                <a:ea typeface="맑은 고딕"/>
              </a:rPr>
              <a:t>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8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황화물계</a:t>
            </a:r>
            <a:r>
              <a:rPr lang="en-US" altLang="ko-KR" dirty="0">
                <a:ea typeface="맑은 고딕"/>
              </a:rPr>
              <a:t> - </a:t>
            </a:r>
            <a:r>
              <a:rPr lang="en-US" altLang="ko-KR" dirty="0" err="1">
                <a:ea typeface="맑은 고딕"/>
              </a:rPr>
              <a:t>수분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안정성</a:t>
            </a:r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산화물계</a:t>
            </a:r>
            <a:r>
              <a:rPr lang="en-US" altLang="ko-KR" dirty="0">
                <a:ea typeface="맑은 고딕"/>
              </a:rPr>
              <a:t> - </a:t>
            </a:r>
            <a:r>
              <a:rPr lang="en-US" altLang="ko-KR" dirty="0" err="1">
                <a:ea typeface="맑은 고딕"/>
              </a:rPr>
              <a:t>전지</a:t>
            </a:r>
            <a:r>
              <a:rPr lang="en-US" altLang="ko-KR" dirty="0">
                <a:ea typeface="맑은 고딕"/>
              </a:rPr>
              <a:t> 셀 </a:t>
            </a:r>
            <a:r>
              <a:rPr lang="en-US" altLang="ko-KR" dirty="0" err="1">
                <a:ea typeface="맑은 고딕"/>
              </a:rPr>
              <a:t>가공성</a:t>
            </a:r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폴리머</a:t>
            </a:r>
            <a:r>
              <a:rPr lang="en-US" altLang="ko-KR" dirty="0">
                <a:ea typeface="맑은 고딕"/>
              </a:rPr>
              <a:t> - </a:t>
            </a:r>
            <a:r>
              <a:rPr lang="en-US" altLang="ko-KR" dirty="0" err="1">
                <a:ea typeface="맑은 고딕"/>
              </a:rPr>
              <a:t>이온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전도도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9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전해액은 양극과</a:t>
            </a:r>
            <a:r>
              <a:rPr lang="ko-KR" dirty="0">
                <a:ea typeface="맑은 고딕"/>
              </a:rPr>
              <a:t> 음극 사이에 접촉을 방지하는 분리막이 위치하고 액체 전해질이 양극, 음극, 분리막과 함께 있지만, </a:t>
            </a:r>
            <a:endParaRPr lang="en-US" altLang="ko-KR" dirty="0">
              <a:ea typeface="맑은 고딕"/>
            </a:endParaRPr>
          </a:p>
          <a:p>
            <a:r>
              <a:rPr lang="ko-KR" dirty="0" err="1">
                <a:ea typeface="맑은 고딕"/>
              </a:rPr>
              <a:t>전고체</a:t>
            </a:r>
            <a:r>
              <a:rPr lang="ko-KR" dirty="0">
                <a:ea typeface="맑은 고딕"/>
              </a:rPr>
              <a:t> 배터리는 액체 전해질 대신 고체 전해질이 포함되면서 고체 전해질이 분리막의 역할까지 대신하고 있습니다.</a:t>
            </a:r>
            <a:endParaRPr lang="en-US" altLang="ko-KR" dirty="0">
              <a:ea typeface="맑은 고딕"/>
            </a:endParaRPr>
          </a:p>
          <a:p>
            <a:endParaRPr lang="ko-KR" dirty="0">
              <a:latin typeface="맑은 고딕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전해액 </a:t>
            </a:r>
            <a:endParaRPr 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1. 전해액은 리튬이온이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양극제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음극제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사이를 원활하게 움직이게 도움을 줘서 </a:t>
            </a:r>
            <a:endParaRPr lang="ko-KR" altLang="en-US" dirty="0">
              <a:latin typeface="Calibri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 높은 이온전도도와 사이클 수명이 길다는 장점이 있다.</a:t>
            </a:r>
            <a:endParaRPr lang="ko-KR" dirty="0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단점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2. 전해액이 가연성 소재 제작돼 구조가 매우 불안전해 과충전이나 충격으로 인해 폭발위험이 있으며, 또한 과방전시 용량이 크게 감소한다.</a:t>
            </a:r>
            <a:endParaRPr lang="ko-KR" dirty="0">
              <a:latin typeface="맑은 고딕" panose="020F0502020204030204"/>
              <a:ea typeface="맑은 고딕"/>
              <a:cs typeface="Calibri"/>
            </a:endParaRP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전고체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1.  에너지 밀도 부분에서 리튬이온 배터리는 255wh/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kg이면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전고체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배터리는 495wh/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kg으로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에너지 밀도가 높다는 것을 알 수 있다. </a:t>
            </a:r>
            <a:endParaRPr lang="ko-KR" dirty="0">
              <a:latin typeface="맑은 고딕" panose="020F0502020204030204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2. 또한 구조적으로 안전하고, 내열성이 우수해, 외부 충격과 온도가 40도가 되는 지역에서도 잘 사용할 수 있다.  </a:t>
            </a:r>
            <a:endParaRPr lang="ko-KR" dirty="0">
              <a:latin typeface="맑은 고딕" panose="020F0502020204030204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단점</a:t>
            </a:r>
            <a:endParaRPr lang="ko-KR" altLang="en-US" dirty="0"/>
          </a:p>
          <a:p>
            <a:r>
              <a:rPr lang="en-US" altLang="en-US" dirty="0">
                <a:latin typeface="Calibri"/>
                <a:ea typeface="맑은 고딕"/>
                <a:cs typeface="Calibri"/>
              </a:rPr>
              <a:t>3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.황자체의 이온전도도가 낮아, 전력을 빠른 속도로 충전하거나 소모하는 성능이 낮아진다 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4. 또한 공정 과정이 매우 까다롭다는 것이다</a:t>
            </a:r>
            <a:r>
              <a:rPr lang="en-US" altLang="en-US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/>
          </a:p>
          <a:p>
            <a:r>
              <a:rPr lang="ko-KR" altLang="en-US" dirty="0">
                <a:ea typeface="맑은 고딕"/>
              </a:rPr>
              <a:t>황화물계 </a:t>
            </a:r>
            <a:r>
              <a:rPr lang="ko-KR" altLang="en-US" dirty="0" err="1">
                <a:ea typeface="맑은 고딕"/>
              </a:rPr>
              <a:t>전고체</a:t>
            </a:r>
            <a:r>
              <a:rPr lang="ko-KR" altLang="en-US" dirty="0">
                <a:ea typeface="맑은 고딕"/>
              </a:rPr>
              <a:t> 배터리는 수분과 반응해서 황화수소가스가 발생한다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 이로 인해 내수분성을 높일 </a:t>
            </a:r>
            <a:r>
              <a:rPr lang="ko-KR" dirty="0">
                <a:ea typeface="맑은 고딕"/>
              </a:rPr>
              <a:t>수 </a:t>
            </a:r>
            <a:r>
              <a:rPr lang="ko-KR" altLang="en-US" dirty="0">
                <a:ea typeface="맑은 고딕"/>
              </a:rPr>
              <a:t>있는 소재 개발이 필요하고 기존 전극 생산 공정을 사용하기 어렵다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이렇기 때문에 </a:t>
            </a:r>
            <a:r>
              <a:rPr lang="ko-KR" altLang="en-US" dirty="0" err="1">
                <a:ea typeface="맑은 고딕"/>
              </a:rPr>
              <a:t>전고체</a:t>
            </a:r>
            <a:r>
              <a:rPr lang="ko-KR" altLang="en-US" dirty="0">
                <a:ea typeface="맑은 고딕"/>
              </a:rPr>
              <a:t> 배터리는 공정 과정이 까다로울 뿐만 아니라 리튬이온 배터리보다 </a:t>
            </a:r>
            <a:r>
              <a:rPr lang="en-US" altLang="en-US" dirty="0">
                <a:ea typeface="맑은 고딕"/>
              </a:rPr>
              <a:t>7</a:t>
            </a:r>
            <a:r>
              <a:rPr lang="ko-KR" altLang="en-US" dirty="0">
                <a:ea typeface="맑은 고딕"/>
              </a:rPr>
              <a:t>배의 생산 비용이 든다.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 </a:t>
            </a:r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93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SNE</a:t>
            </a:r>
            <a:r>
              <a:rPr lang="ko-KR" altLang="en-US">
                <a:ea typeface="맑은 고딕"/>
              </a:rPr>
              <a:t>리서치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보고서에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따르면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이차전지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전해액의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수요는 2025년까지 연평균</a:t>
            </a:r>
            <a:r>
              <a:rPr lang="en-US"/>
              <a:t> 42%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전망이다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2019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세계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리튬이온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이차전지용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전해액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수요는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총</a:t>
            </a:r>
            <a:r>
              <a:rPr lang="en-US"/>
              <a:t> 13</a:t>
            </a:r>
            <a:r>
              <a:rPr lang="ko-KR" altLang="en-US">
                <a:ea typeface="맑은 고딕"/>
              </a:rPr>
              <a:t>만</a:t>
            </a:r>
            <a:r>
              <a:rPr lang="en-US"/>
              <a:t>5000</a:t>
            </a:r>
            <a:r>
              <a:rPr lang="ko-KR" altLang="en-US">
                <a:ea typeface="맑은 고딕"/>
              </a:rPr>
              <a:t>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수준이었으나</a:t>
            </a:r>
            <a:r>
              <a:rPr lang="en-US"/>
              <a:t> 2025</a:t>
            </a:r>
            <a:r>
              <a:rPr lang="ko-KR" altLang="en-US">
                <a:ea typeface="맑은 고딕"/>
              </a:rPr>
              <a:t>년에는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약</a:t>
            </a:r>
            <a:r>
              <a:rPr lang="en-US"/>
              <a:t> 109</a:t>
            </a:r>
            <a:r>
              <a:rPr lang="ko-KR" altLang="en-US">
                <a:ea typeface="맑은 고딕"/>
              </a:rPr>
              <a:t>만</a:t>
            </a:r>
            <a:r>
              <a:rPr lang="en-US"/>
              <a:t>3000</a:t>
            </a:r>
            <a:r>
              <a:rPr lang="ko-KR" altLang="en-US">
                <a:ea typeface="맑은 고딕"/>
              </a:rPr>
              <a:t>톤까지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늘어날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전망이다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전기차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보급이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활성화되며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중대형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전지용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전해액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비중은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앞으로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늘어날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보입니다</a:t>
            </a:r>
            <a:r>
              <a:rPr lang="en-US"/>
              <a:t>.</a:t>
            </a:r>
          </a:p>
          <a:p>
            <a:r>
              <a:rPr lang="ko-KR" altLang="en-US"/>
              <a:t>다음은</a:t>
            </a:r>
            <a:r>
              <a:rPr lang="en-US" altLang="ko-KR"/>
              <a:t> </a:t>
            </a:r>
            <a:r>
              <a:rPr lang="ko-KR" altLang="en-US"/>
              <a:t>국가별</a:t>
            </a:r>
            <a:r>
              <a:rPr lang="en-US" altLang="ko-KR"/>
              <a:t> </a:t>
            </a:r>
            <a:r>
              <a:rPr lang="ko-KR" altLang="en-US"/>
              <a:t>전해액</a:t>
            </a:r>
            <a:r>
              <a:rPr lang="en-US" altLang="ko-KR"/>
              <a:t> </a:t>
            </a:r>
            <a:r>
              <a:rPr lang="ko-KR" altLang="en-US"/>
              <a:t>기업</a:t>
            </a:r>
            <a:r>
              <a:rPr lang="en-US" altLang="ko-KR"/>
              <a:t> </a:t>
            </a:r>
            <a:r>
              <a:rPr lang="ko-KR" altLang="en-US"/>
              <a:t>현황을</a:t>
            </a:r>
            <a:r>
              <a:rPr lang="en-US" altLang="ko-KR"/>
              <a:t> </a:t>
            </a:r>
            <a:r>
              <a:rPr lang="ko-KR" altLang="en-US"/>
              <a:t>살펴보겠습니다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52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처음은 한국입니다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  <a:endParaRPr lang="en-US" altLang="ko-KR"/>
          </a:p>
          <a:p>
            <a:r>
              <a:rPr lang="ko-KR">
                <a:ea typeface="맑은 고딕"/>
              </a:rPr>
              <a:t>한국의 전해액 기업은 </a:t>
            </a:r>
            <a:r>
              <a:rPr lang="ko-KR" altLang="en-US">
                <a:ea typeface="맑은 고딕"/>
              </a:rPr>
              <a:t> </a:t>
            </a:r>
            <a:r>
              <a:rPr lang="ko-KR" err="1">
                <a:ea typeface="맑은 고딕"/>
              </a:rPr>
              <a:t>엔켐</a:t>
            </a:r>
            <a:r>
              <a:rPr lang="en-US" altLang="ko-KR">
                <a:ea typeface="맑은 고딕"/>
              </a:rPr>
              <a:t>, </a:t>
            </a:r>
            <a:r>
              <a:rPr lang="ko-KR" err="1">
                <a:ea typeface="맑은 고딕"/>
              </a:rPr>
              <a:t>천보</a:t>
            </a:r>
            <a:r>
              <a:rPr lang="en-US" altLang="ko-KR">
                <a:ea typeface="맑은 고딕"/>
              </a:rPr>
              <a:t>, </a:t>
            </a:r>
            <a:r>
              <a:rPr lang="ko-KR">
                <a:ea typeface="맑은 고딕"/>
              </a:rPr>
              <a:t>동화 </a:t>
            </a:r>
            <a:r>
              <a:rPr lang="ko-KR" altLang="en-US">
                <a:ea typeface="맑은 고딕"/>
              </a:rPr>
              <a:t>등이</a:t>
            </a:r>
            <a:r>
              <a:rPr lang="ko-KR">
                <a:ea typeface="맑은 고딕"/>
              </a:rPr>
              <a:t> 있습니다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ko-KR" err="1">
                <a:ea typeface="맑은 고딕"/>
              </a:rPr>
              <a:t>플로로에틸렌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카보네이트</a:t>
            </a:r>
            <a:r>
              <a:rPr lang="ko-KR">
                <a:ea typeface="맑은 고딕"/>
              </a:rPr>
              <a:t>(FEC)’와 ‘</a:t>
            </a:r>
            <a:r>
              <a:rPr lang="ko-KR" err="1">
                <a:ea typeface="맑은 고딕"/>
              </a:rPr>
              <a:t>바닐렌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카보네이트</a:t>
            </a:r>
            <a:r>
              <a:rPr lang="ko-KR">
                <a:ea typeface="맑은 고딕"/>
              </a:rPr>
              <a:t>(VC</a:t>
            </a:r>
            <a:r>
              <a:rPr lang="en-US" altLang="ko-KR">
                <a:ea typeface="맑은 고딕"/>
              </a:rPr>
              <a:t>)</a:t>
            </a:r>
            <a:r>
              <a:rPr lang="ko-KR" altLang="en-US">
                <a:ea typeface="맑은 고딕"/>
              </a:rPr>
              <a:t>’</a:t>
            </a:r>
            <a:r>
              <a:rPr lang="en-US" altLang="ko-KR">
                <a:ea typeface="맑은 고딕"/>
              </a:rPr>
              <a:t>2</a:t>
            </a:r>
            <a:r>
              <a:rPr lang="ko-KR" altLang="en-US">
                <a:ea typeface="맑은 고딕"/>
              </a:rPr>
              <a:t>차전지의 계면 저항 감소와 이온전도도 향상 및 열화 억제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안전성 향상에 탁월한 효과가 있는 전해액 첨가제</a:t>
            </a:r>
            <a:br>
              <a:rPr lang="ko-KR">
                <a:cs typeface="+mn-lt"/>
              </a:rPr>
            </a:br>
            <a:endParaRPr lang="ko-KR">
              <a:cs typeface="+mn-lt"/>
            </a:endParaRPr>
          </a:p>
          <a:p>
            <a:r>
              <a:rPr lang="ko-KR" altLang="en-US">
                <a:ea typeface="맑은 고딕"/>
                <a:hlinkClick r:id="rId3"/>
              </a:rPr>
              <a:t>리튬</a:t>
            </a:r>
            <a:r>
              <a:rPr lang="ko-KR" altLang="en-US">
                <a:ea typeface="맑은 고딕"/>
              </a:rPr>
              <a:t>이온전지 양극 입자를 안정화하고 음극 팽창을 억제하는 전해액 첨가제</a:t>
            </a:r>
            <a:r>
              <a:rPr lang="en-US" altLang="ko-KR">
                <a:ea typeface="맑은 고딕"/>
              </a:rPr>
              <a:t> 'PA800</a:t>
            </a:r>
            <a:r>
              <a:rPr lang="ko-KR" altLang="en-US">
                <a:ea typeface="맑은 고딕"/>
              </a:rPr>
              <a:t> 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한국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전해액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기업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성장세는</a:t>
            </a:r>
            <a:r>
              <a:rPr lang="en-US" altLang="ko-KR"/>
              <a:t> </a:t>
            </a:r>
          </a:p>
          <a:p>
            <a:r>
              <a:rPr lang="ko-KR" altLang="en-US">
                <a:ea typeface="맑은 고딕"/>
              </a:rPr>
              <a:t>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기업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모두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실적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매출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측면에서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높은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성장률을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보이고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있으며</a:t>
            </a:r>
            <a:r>
              <a:rPr lang="en-US" altLang="ko-KR"/>
              <a:t> </a:t>
            </a:r>
            <a:endParaRPr lang="en-US">
              <a:ea typeface="맑은 고딕"/>
            </a:endParaRPr>
          </a:p>
          <a:p>
            <a:r>
              <a:rPr lang="en-US"/>
              <a:t>  </a:t>
            </a:r>
            <a:endParaRPr lang="en-US" altLang="ko-KR"/>
          </a:p>
          <a:p>
            <a:r>
              <a:rPr lang="ko-KR" altLang="en-US" err="1">
                <a:ea typeface="맑은 고딕"/>
              </a:rPr>
              <a:t>이차전지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전기차</a:t>
            </a:r>
            <a:r>
              <a:rPr lang="en-US"/>
              <a:t> ESS,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소형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전지</a:t>
            </a:r>
            <a:r>
              <a:rPr lang="en-US"/>
              <a:t>, ELDC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제조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회사에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납품하고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4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Honeywell</a:t>
            </a:r>
            <a:r>
              <a:rPr lang="ko-KR" altLang="en-US">
                <a:ea typeface="맑은 고딕"/>
              </a:rPr>
              <a:t> </a:t>
            </a:r>
            <a:endParaRPr lang="en-US" altLang="ko-KR"/>
          </a:p>
          <a:p>
            <a:r>
              <a:rPr lang="ko-KR">
                <a:ea typeface="맑은 고딕"/>
              </a:rPr>
              <a:t>다양한 기술 기업으로 배터리 소재인 전해질 생산 </a:t>
            </a:r>
            <a:r>
              <a:rPr lang="en-US" altLang="ko-KR">
                <a:ea typeface="맑은 고딕"/>
              </a:rPr>
              <a:t>–</a:t>
            </a:r>
            <a:r>
              <a:rPr lang="ko-KR" altLang="en-US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’21</a:t>
            </a:r>
            <a:r>
              <a:rPr lang="ko-KR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, </a:t>
            </a:r>
            <a:r>
              <a:rPr lang="ko-KR">
                <a:ea typeface="맑은 고딕"/>
              </a:rPr>
              <a:t>재생에너지 발전원에도 활용 가능하고 안전한 불연성 전해질 도입</a:t>
            </a:r>
            <a:r>
              <a:rPr lang="ko-KR" altLang="en-US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-’22</a:t>
            </a:r>
            <a:r>
              <a:rPr lang="ko-KR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, </a:t>
            </a:r>
            <a:r>
              <a:rPr lang="ko-KR">
                <a:ea typeface="맑은 고딕"/>
              </a:rPr>
              <a:t>유럽 배터리 신생기업인 프라이어 배터리</a:t>
            </a:r>
            <a:r>
              <a:rPr lang="en-US" altLang="ko-KR">
                <a:ea typeface="맑은 고딕"/>
              </a:rPr>
              <a:t>(Freyer Battery)</a:t>
            </a:r>
            <a:r>
              <a:rPr lang="ko-KR">
                <a:ea typeface="맑은 고딕"/>
              </a:rPr>
              <a:t>에 생산 기술을 제공하고</a:t>
            </a:r>
            <a:r>
              <a:rPr lang="en-US" altLang="ko-KR">
                <a:ea typeface="맑은 고딕"/>
              </a:rPr>
              <a:t>, </a:t>
            </a:r>
          </a:p>
          <a:p>
            <a:r>
              <a:rPr lang="en-US" altLang="ko-KR">
                <a:ea typeface="맑은 고딕"/>
              </a:rPr>
              <a:t>  19GWh </a:t>
            </a:r>
            <a:r>
              <a:rPr lang="ko-KR">
                <a:ea typeface="맑은 고딕"/>
              </a:rPr>
              <a:t>용량의 </a:t>
            </a:r>
            <a:r>
              <a:rPr lang="ko-KR" err="1">
                <a:ea typeface="맑은 고딕"/>
              </a:rPr>
              <a:t>리튬전지</a:t>
            </a:r>
            <a:r>
              <a:rPr lang="ko-KR">
                <a:ea typeface="맑은 고딕"/>
              </a:rPr>
              <a:t> 구매에 합의</a:t>
            </a:r>
            <a:r>
              <a:rPr lang="en-US" altLang="ko-KR">
                <a:ea typeface="맑은 고딕"/>
              </a:rPr>
              <a:t>. </a:t>
            </a:r>
            <a:r>
              <a:rPr lang="ko-KR">
                <a:ea typeface="맑은 고딕"/>
              </a:rPr>
              <a:t>재생에너지 프로젝트 등의</a:t>
            </a:r>
            <a:r>
              <a:rPr lang="en-US" altLang="ko-KR">
                <a:ea typeface="맑은 고딕"/>
              </a:rPr>
              <a:t> ESS</a:t>
            </a:r>
            <a:r>
              <a:rPr lang="ko-KR">
                <a:ea typeface="맑은 고딕"/>
              </a:rPr>
              <a:t>에 배터리 활용 계획</a:t>
            </a:r>
            <a:r>
              <a:rPr lang="ko-KR" altLang="en-US">
                <a:ea typeface="맑은 고딕"/>
              </a:rPr>
              <a:t> 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4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20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중국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글로벌 전해액 시장 점유율은 </a:t>
            </a:r>
            <a:r>
              <a:rPr lang="en-US" altLang="ko-KR">
                <a:ea typeface="맑은 고딕"/>
              </a:rPr>
              <a:t>71.1%</a:t>
            </a:r>
          </a:p>
          <a:p>
            <a:r>
              <a:rPr lang="en-US" altLang="ko-KR">
                <a:ea typeface="맑은 고딕"/>
              </a:rPr>
              <a:t>21</a:t>
            </a:r>
            <a:r>
              <a:rPr lang="ko-KR" altLang="en-US">
                <a:ea typeface="맑은 고딕"/>
              </a:rPr>
              <a:t>년 중국의 글로벌 시장 점유율은 </a:t>
            </a:r>
            <a:r>
              <a:rPr lang="en-US" altLang="ko-KR">
                <a:ea typeface="맑은 고딕"/>
              </a:rPr>
              <a:t>86%  </a:t>
            </a:r>
            <a:r>
              <a:rPr lang="ko-KR" altLang="en-US">
                <a:ea typeface="맑은 고딕"/>
              </a:rPr>
              <a:t>도달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21</a:t>
            </a:r>
            <a:r>
              <a:rPr lang="ko-KR" altLang="en-US">
                <a:ea typeface="맑은 고딕"/>
              </a:rPr>
              <a:t>년 생산 능력은 전년 대비 </a:t>
            </a:r>
            <a:r>
              <a:rPr lang="en-US" altLang="ko-KR">
                <a:ea typeface="맑은 고딕"/>
              </a:rPr>
              <a:t>37.35% </a:t>
            </a:r>
            <a:r>
              <a:rPr lang="ko-KR" altLang="en-US">
                <a:ea typeface="맑은 고딕"/>
              </a:rPr>
              <a:t>증가한 </a:t>
            </a:r>
            <a:r>
              <a:rPr lang="en-US" altLang="ko-KR">
                <a:ea typeface="맑은 고딕"/>
              </a:rPr>
              <a:t>81</a:t>
            </a:r>
            <a:r>
              <a:rPr lang="ko-KR" altLang="en-US">
                <a:ea typeface="맑은 고딕"/>
              </a:rPr>
              <a:t>만 </a:t>
            </a:r>
            <a:r>
              <a:rPr lang="en-US" altLang="ko-KR">
                <a:ea typeface="맑은 고딕"/>
              </a:rPr>
              <a:t>900</a:t>
            </a:r>
            <a:r>
              <a:rPr lang="ko-KR" altLang="en-US">
                <a:ea typeface="맑은 고딕"/>
              </a:rPr>
              <a:t>톤이며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생산량은 전년 대비 </a:t>
            </a:r>
            <a:r>
              <a:rPr lang="en-US" altLang="ko-KR">
                <a:ea typeface="맑은 고딕"/>
              </a:rPr>
              <a:t>47.3% </a:t>
            </a:r>
            <a:r>
              <a:rPr lang="ko-KR" altLang="en-US">
                <a:ea typeface="맑은 고딕"/>
              </a:rPr>
              <a:t>증가한 </a:t>
            </a:r>
            <a:r>
              <a:rPr lang="en-US" altLang="ko-KR">
                <a:ea typeface="맑은 고딕"/>
              </a:rPr>
              <a:t>43</a:t>
            </a:r>
            <a:r>
              <a:rPr lang="ko-KR" altLang="en-US">
                <a:ea typeface="맑은 고딕"/>
              </a:rPr>
              <a:t>만 </a:t>
            </a:r>
            <a:r>
              <a:rPr lang="en-US" altLang="ko-KR">
                <a:ea typeface="맑은 고딕"/>
              </a:rPr>
              <a:t>8300</a:t>
            </a:r>
            <a:r>
              <a:rPr lang="ko-KR" altLang="en-US">
                <a:ea typeface="맑은 고딕"/>
              </a:rPr>
              <a:t>톤 기록</a:t>
            </a:r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Tinchi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Capchem</a:t>
            </a:r>
            <a:r>
              <a:rPr lang="en-US" altLang="ko-KR">
                <a:ea typeface="맑은 고딕"/>
              </a:rPr>
              <a:t>, Guotai Huarong </a:t>
            </a:r>
            <a:r>
              <a:rPr lang="ko-KR" altLang="en-US">
                <a:ea typeface="맑은 고딕"/>
              </a:rPr>
              <a:t>등 글로벌 시장 </a:t>
            </a:r>
            <a:r>
              <a:rPr lang="en-US" altLang="ko-KR">
                <a:ea typeface="맑은 고딕"/>
              </a:rPr>
              <a:t>52% </a:t>
            </a:r>
            <a:r>
              <a:rPr lang="ko-KR" altLang="en-US">
                <a:ea typeface="맑은 고딕"/>
              </a:rPr>
              <a:t>차지</a:t>
            </a:r>
          </a:p>
          <a:p>
            <a:endParaRPr lang="ko-KR" altLang="en-US">
              <a:ea typeface="맑은 고딕"/>
            </a:endParaRPr>
          </a:p>
          <a:p>
            <a:r>
              <a:rPr lang="en-US" altLang="ko-KR" err="1">
                <a:ea typeface="맑은 고딕"/>
              </a:rPr>
              <a:t>Tinchi</a:t>
            </a:r>
            <a:r>
              <a:rPr lang="ko-KR">
                <a:ea typeface="맑은 고딕"/>
              </a:rPr>
              <a:t>는 중국 전해액 최대 생산기업으로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 연간 전해액 생산능력은 </a:t>
            </a:r>
            <a:r>
              <a:rPr lang="en-US" altLang="ko-KR">
                <a:ea typeface="맑은 고딕"/>
              </a:rPr>
              <a:t>15</a:t>
            </a:r>
            <a:r>
              <a:rPr lang="ko-KR">
                <a:ea typeface="맑은 고딕"/>
              </a:rPr>
              <a:t>만 톤이며 </a:t>
            </a:r>
            <a:r>
              <a:rPr lang="en-US" altLang="ko-KR">
                <a:ea typeface="맑은 고딕"/>
              </a:rPr>
              <a:t>23~24</a:t>
            </a:r>
            <a:r>
              <a:rPr lang="ko-KR">
                <a:ea typeface="맑은 고딕"/>
              </a:rPr>
              <a:t> 년에 120만 톤 이상의 전해액 생산능력을 갖춘 설비를 보유할 것으로 예상</a:t>
            </a:r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Capchem</a:t>
            </a:r>
            <a:r>
              <a:rPr lang="ko-KR">
                <a:ea typeface="맑은 고딕"/>
              </a:rPr>
              <a:t>은 연간 전해액 생산능력은 </a:t>
            </a:r>
            <a:r>
              <a:rPr lang="en-US" altLang="ko-KR">
                <a:ea typeface="맑은 고딕"/>
              </a:rPr>
              <a:t>7</a:t>
            </a:r>
            <a:r>
              <a:rPr lang="ko-KR">
                <a:ea typeface="맑은 고딕"/>
              </a:rPr>
              <a:t>만 </a:t>
            </a:r>
            <a:r>
              <a:rPr lang="en-US" altLang="ko-KR">
                <a:ea typeface="맑은 고딕"/>
              </a:rPr>
              <a:t>3,000</a:t>
            </a:r>
            <a:r>
              <a:rPr lang="ko-KR">
                <a:ea typeface="맑은 고딕"/>
              </a:rPr>
              <a:t>톤 </a:t>
            </a:r>
            <a:r>
              <a:rPr lang="en-US" altLang="ko-KR">
                <a:ea typeface="맑은 고딕"/>
              </a:rPr>
              <a:t>24</a:t>
            </a:r>
            <a:r>
              <a:rPr lang="ko-KR">
                <a:ea typeface="맑은 고딕"/>
              </a:rPr>
              <a:t>년 상반기에 충칭에 연간 생산량 </a:t>
            </a:r>
            <a:r>
              <a:rPr lang="en-US" altLang="ko-KR">
                <a:ea typeface="맑은 고딕"/>
              </a:rPr>
              <a:t>20</a:t>
            </a:r>
            <a:r>
              <a:rPr lang="ko-KR">
                <a:ea typeface="맑은 고딕"/>
              </a:rPr>
              <a:t>만 톤 전해액 프로젝트 완공 예정</a:t>
            </a:r>
            <a:r>
              <a:rPr lang="en-US" altLang="ko-KR">
                <a:ea typeface="맑은 고딕"/>
              </a:rPr>
              <a:t>.</a:t>
            </a:r>
            <a:r>
              <a:rPr lang="ko-KR">
                <a:ea typeface="맑은 고딕"/>
              </a:rPr>
              <a:t> </a:t>
            </a:r>
          </a:p>
          <a:p>
            <a:r>
              <a:rPr lang="en-US" altLang="ko-KR">
                <a:ea typeface="맑은 고딕"/>
              </a:rPr>
              <a:t>Hua </a:t>
            </a:r>
            <a:r>
              <a:rPr lang="en-US" altLang="ko-KR" err="1">
                <a:ea typeface="맑은 고딕"/>
              </a:rPr>
              <a:t>rong</a:t>
            </a:r>
            <a:r>
              <a:rPr lang="ko-KR">
                <a:ea typeface="맑은 고딕"/>
              </a:rPr>
              <a:t>은 연간 전해액 생산능력은 9만 톤 ’</a:t>
            </a:r>
            <a:r>
              <a:rPr lang="en-US" altLang="ko-KR">
                <a:ea typeface="맑은 고딕"/>
              </a:rPr>
              <a:t>22</a:t>
            </a:r>
            <a:r>
              <a:rPr lang="ko-KR">
                <a:ea typeface="맑은 고딕"/>
              </a:rPr>
              <a:t>년 폴란드에 전해액 연간 생산량 </a:t>
            </a:r>
            <a:r>
              <a:rPr lang="en-US" altLang="ko-KR">
                <a:ea typeface="맑은 고딕"/>
              </a:rPr>
              <a:t>26</a:t>
            </a:r>
            <a:r>
              <a:rPr lang="ko-KR">
                <a:ea typeface="맑은 고딕"/>
              </a:rPr>
              <a:t>만 톤의 프로젝트 건설 계획 발표 등을 통해 사업 확장 중이며, 현재 </a:t>
            </a:r>
            <a:r>
              <a:rPr lang="ko-KR" err="1">
                <a:ea typeface="맑은 고딕"/>
              </a:rPr>
              <a:t>LG화학</a:t>
            </a:r>
            <a:r>
              <a:rPr lang="ko-KR">
                <a:ea typeface="맑은 고딕"/>
              </a:rPr>
              <a:t> 등 기업과 파트너링 관계 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92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Arial"/>
            </a:endParaRPr>
          </a:p>
          <a:p>
            <a:endParaRPr lang="en-US" altLang="ko-KR">
              <a:cs typeface="Arial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4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리튬 이온전지의 전해액과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전고체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배터리의 고체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전해질으로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나누어 구성과 메커니즘을 조사하였으며 이를 비교하였습니다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국내외 전해질 개발 시장을 조사하며 전해질의 개발 현황을 조사하였습니다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•"/>
            </a:pPr>
            <a:r>
              <a:rPr lang="ko-KR" altLang="en-US">
                <a:cs typeface="Arial"/>
              </a:rPr>
              <a:t>    시장 수요 - 중국의 전해질 시장 경쟁 심화 -&gt; 최근 몇 년간 전해액의 시장 가격은 하락 추세를 보임, 경쟁력 확보를 위해서는 특허 취득이 향후 관건</a:t>
            </a:r>
            <a:endParaRPr lang="en-US" altLang="ko-KR">
              <a:cs typeface="Arial"/>
            </a:endParaRPr>
          </a:p>
          <a:p>
            <a:pPr>
              <a:buChar char="•"/>
            </a:pPr>
            <a:r>
              <a:rPr lang="ko-KR" altLang="en-US">
                <a:cs typeface="Arial"/>
              </a:rPr>
              <a:t>    성장</a:t>
            </a:r>
            <a:r>
              <a:rPr lang="ko-KR" altLang="ko-KR">
                <a:ea typeface="+mn-lt"/>
                <a:cs typeface="+mn-lt"/>
              </a:rPr>
              <a:t> 전망</a:t>
            </a:r>
            <a:r>
              <a:rPr lang="ko-KR" altLang="en-US">
                <a:ea typeface="+mn-lt"/>
                <a:cs typeface="+mn-lt"/>
              </a:rPr>
              <a:t> </a:t>
            </a:r>
            <a:r>
              <a:rPr lang="en-US" altLang="ko-KR">
                <a:ea typeface="+mn-lt"/>
                <a:cs typeface="+mn-lt"/>
              </a:rPr>
              <a:t>-</a:t>
            </a:r>
            <a:r>
              <a:rPr lang="ko-KR" altLang="ko-KR">
                <a:ea typeface="+mn-lt"/>
                <a:cs typeface="+mn-lt"/>
              </a:rPr>
              <a:t> 세계시장 성장률은 ’24년까지 연평균 18.3%로 추정.</a:t>
            </a:r>
            <a:r>
              <a:rPr lang="ko-KR" altLang="en-US">
                <a:ea typeface="+mn-lt"/>
                <a:cs typeface="+mn-lt"/>
              </a:rPr>
              <a:t> </a:t>
            </a:r>
            <a:endParaRPr lang="en-US" altLang="ko-KR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     </a:t>
            </a:r>
            <a:r>
              <a:rPr lang="ko-KR" altLang="ko-KR" err="1">
                <a:ea typeface="+mn-lt"/>
                <a:cs typeface="+mn-lt"/>
              </a:rPr>
              <a:t>북미ㆍ유럽</a:t>
            </a:r>
            <a:r>
              <a:rPr lang="ko-KR" altLang="ko-KR">
                <a:ea typeface="+mn-lt"/>
                <a:cs typeface="+mn-lt"/>
              </a:rPr>
              <a:t> 시장에서의 설비 투자 가능여부가 시장 성장을 좌우할 것으로 예상됨</a:t>
            </a:r>
            <a:endParaRPr lang="en-US" altLang="ko-KR">
              <a:cs typeface="Arial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59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z="1200">
                <a:cs typeface="Arial"/>
              </a:rPr>
              <a:t>- </a:t>
            </a:r>
            <a:r>
              <a:rPr lang="ko-KR" altLang="en-US" sz="1200" err="1">
                <a:cs typeface="Arial"/>
              </a:rPr>
              <a:t>전고체</a:t>
            </a:r>
            <a:r>
              <a:rPr lang="ko-KR" altLang="en-US" sz="1200">
                <a:cs typeface="Arial"/>
              </a:rPr>
              <a:t> 전기차 30년 200만대 시장의 10%</a:t>
            </a:r>
          </a:p>
          <a:p>
            <a:pPr marL="0" indent="0" algn="ctr">
              <a:buNone/>
            </a:pPr>
            <a:r>
              <a:rPr lang="en-US" altLang="ko-KR" sz="1200">
                <a:cs typeface="Arial"/>
              </a:rPr>
              <a:t>- </a:t>
            </a:r>
            <a:r>
              <a:rPr lang="ko-KR" altLang="en-US" sz="1200">
                <a:cs typeface="Arial"/>
              </a:rPr>
              <a:t>글로벌 </a:t>
            </a:r>
            <a:r>
              <a:rPr lang="ko-KR" altLang="en-US" sz="1200" err="1">
                <a:cs typeface="Arial"/>
              </a:rPr>
              <a:t>전고체</a:t>
            </a:r>
            <a:r>
              <a:rPr lang="ko-KR" altLang="en-US" sz="1200">
                <a:cs typeface="Arial"/>
              </a:rPr>
              <a:t> 시장 35년 2조 8000억 엔 성장</a:t>
            </a:r>
          </a:p>
          <a:p>
            <a:pPr marL="0" indent="0" algn="ctr">
              <a:buNone/>
            </a:pPr>
            <a:r>
              <a:rPr lang="en-US" altLang="ko-KR" sz="1200">
                <a:cs typeface="Arial"/>
              </a:rPr>
              <a:t>- </a:t>
            </a:r>
            <a:r>
              <a:rPr lang="ko-KR" altLang="en-US" sz="1200">
                <a:cs typeface="Arial"/>
              </a:rPr>
              <a:t>황화물 계열이 산화물 계열 압도하여 성장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07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발표에서 몇가지 키포인트를 정리해보았습니다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 전해질은 배터리에서 안전성과 </a:t>
            </a:r>
            <a:r>
              <a:rPr lang="en-US" altLang="ko-KR" dirty="0"/>
              <a:t>Energy Density</a:t>
            </a:r>
            <a:r>
              <a:rPr lang="ko-KR" altLang="en-US" dirty="0"/>
              <a:t>에 큰 영향을 끼칩니다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저희는 전해액과 </a:t>
            </a:r>
            <a:r>
              <a:rPr lang="ko-KR" altLang="en-US" dirty="0" err="1"/>
              <a:t>전고체</a:t>
            </a:r>
            <a:r>
              <a:rPr lang="ko-KR" altLang="en-US" dirty="0"/>
              <a:t> 전해질의 구성과 메커니즘</a:t>
            </a:r>
            <a:r>
              <a:rPr lang="en-US" altLang="ko-KR" dirty="0"/>
              <a:t> </a:t>
            </a:r>
            <a:r>
              <a:rPr lang="ko-KR" altLang="en-US" dirty="0"/>
              <a:t>및 해결 과제에 대해 발표하였으며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전해질 개발 시장 동향에 대해 조사하였습니다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 시장이 늘어나면서 </a:t>
            </a:r>
            <a:r>
              <a:rPr lang="ko-KR" altLang="en-US" dirty="0" err="1"/>
              <a:t>전고체</a:t>
            </a:r>
            <a:r>
              <a:rPr lang="ko-KR" altLang="en-US" dirty="0"/>
              <a:t> 투자 및 개발이 활발해지고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리튬 이온전지용 전해액 생산 라인이 이미 구축되어 양산중이지만 </a:t>
            </a:r>
            <a:r>
              <a:rPr lang="ko-KR" altLang="en-US" dirty="0" err="1"/>
              <a:t>전고체</a:t>
            </a:r>
            <a:r>
              <a:rPr lang="ko-KR" altLang="en-US" dirty="0"/>
              <a:t> 배터리용 고체 전해질의 개발이 완료될 경우 </a:t>
            </a:r>
            <a:r>
              <a:rPr lang="ko-KR" altLang="en-US" dirty="0" err="1"/>
              <a:t>전고체</a:t>
            </a:r>
            <a:r>
              <a:rPr lang="ko-KR" altLang="en-US" dirty="0"/>
              <a:t> 배터리가 각광받을 것이라고 예상됩니다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4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먼저 저희는 배터리에서 전해질이 어떤 중요성을 가지는지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설명드리도록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가끔 다음과 같은 뉴스를 보신적이 있으실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환경 문제가 대두되면서 전기차 시장이 급증하고 이에 따른 배터리 폭발 사고 뉴스가 종종 들리고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 보시는 표는 전해액 시장 동향에 관련한 논문에서 찾은 최근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17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년까지 일어난 배터리 사고 현황입니다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전해질은 배터리 사고에서 안전성에 가장 큰 영향을 미치는 재료로서 배터리 폭발에 중요한 재료라고 소개드릴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6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그렇다면 이상적인 전해질은 무엇일까요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번째로 이온 전도도가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높아야합니다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배터리로서의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기능에서 가장 중요한 측면으로서 리튬을 잘 이동시킬 수 능력이 있어야합니다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번째로 높은 배터리 사이클을 가져야합니다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있는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배터리 사이클이 많이 돌아도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배터리로서의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성능이 유지되어야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 번째로 화학적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전기적으로 안정되어야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안전성 측면에서 가장 중요한 부분으로 안정적인 상태를 유지하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저하가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없어야합니다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번쨰로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배터리가 어떠한 환경에서도 작용할 수 있도록 어는 점이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낮아야하고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끓는 점이 높아야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45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>
                <a:ea typeface="맑은 고딕"/>
              </a:rPr>
              <a:t>-</a:t>
            </a:r>
            <a:r>
              <a:rPr lang="ko-KR">
                <a:ea typeface="맑은 고딕"/>
              </a:rPr>
              <a:t>리튬 이온을 이동하게 해주는 통로의 역할</a:t>
            </a:r>
            <a:endParaRPr lang="en-US" altLang="ko-KR">
              <a:ea typeface="맑은 고딕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>
                <a:ea typeface="맑은 고딕"/>
              </a:rPr>
              <a:t>-</a:t>
            </a:r>
            <a:r>
              <a:rPr lang="ko-KR">
                <a:ea typeface="맑은 고딕"/>
              </a:rPr>
              <a:t>대표적으로 </a:t>
            </a:r>
            <a:r>
              <a:rPr lang="en-US" altLang="ko-KR">
                <a:ea typeface="맑은 고딕"/>
              </a:rPr>
              <a:t>LiPF6</a:t>
            </a:r>
            <a:r>
              <a:rPr lang="ko-KR">
                <a:ea typeface="맑은 고딕"/>
              </a:rPr>
              <a:t>이 있음</a:t>
            </a:r>
            <a:endParaRPr lang="en-US" altLang="ko-KR">
              <a:ea typeface="맑은 고딕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>
                <a:ea typeface="맑은 고딕"/>
              </a:rPr>
              <a:t>-</a:t>
            </a:r>
            <a:r>
              <a:rPr lang="ko-KR">
                <a:ea typeface="맑은 고딕"/>
              </a:rPr>
              <a:t>양극에서 리튬 산화물이 리튬 염 음이온과 결합 및 리튬 염 형성</a:t>
            </a:r>
            <a:endParaRPr lang="en-US" altLang="ko-KR">
              <a:ea typeface="맑은 고딕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>
                <a:ea typeface="맑은 고딕"/>
              </a:rPr>
              <a:t>-</a:t>
            </a:r>
            <a:r>
              <a:rPr lang="ko-KR">
                <a:ea typeface="맑은 고딕"/>
              </a:rPr>
              <a:t>이후 리튬 이온은 전해액의 용매에 용해되어 음극으로 이동</a:t>
            </a:r>
            <a:endParaRPr lang="en-US" altLang="ko-KR">
              <a:ea typeface="맑은 고딕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>
                <a:ea typeface="맑은 고딕"/>
              </a:rPr>
              <a:t>-</a:t>
            </a:r>
            <a:r>
              <a:rPr lang="ko-KR">
                <a:ea typeface="맑은 고딕"/>
              </a:rPr>
              <a:t>전해질의 이동 매개 물질이므로 성능에 크게 관여</a:t>
            </a:r>
            <a:endParaRPr lang="en-US" altLang="ko-KR">
              <a:ea typeface="맑은 고딕"/>
            </a:endParaRPr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2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0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배터리의 에너지는 리튬 이온이 양극과 음극을 오가면서 만들어지게 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LGSmartfonts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우리가 일상생활에서 전자기기를 사용하기 위해 하는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충전’이란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‘리튬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이온’과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전자’가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양극’에서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음극’으로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이동하는 현상을 의미하는데요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LGSmartfonts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충전을 하면 배터리 내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전자’는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외부 회로로</a:t>
            </a:r>
            <a:r>
              <a:rPr lang="en-US" altLang="ko-KR" b="0" i="0">
                <a:solidFill>
                  <a:srgbClr val="000000"/>
                </a:solidFill>
                <a:effectLst/>
                <a:latin typeface="LGSmartfonts"/>
              </a:rPr>
              <a:t>, ‘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리튬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이온’은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전해액으로</a:t>
            </a:r>
            <a:r>
              <a:rPr lang="en-US" altLang="ko-KR" b="0" i="0">
                <a:solidFill>
                  <a:srgbClr val="000000"/>
                </a:solidFill>
                <a:effectLst/>
                <a:latin typeface="LGSmartfonts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서로 다른 통로를 통해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양극’에서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‘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LGSmartfonts"/>
              </a:rPr>
              <a:t>음극’으로</a:t>
            </a:r>
            <a:r>
              <a:rPr lang="ko-KR" altLang="en-US" b="0" i="0">
                <a:solidFill>
                  <a:srgbClr val="000000"/>
                </a:solidFill>
                <a:effectLst/>
                <a:latin typeface="LGSmartfonts"/>
              </a:rPr>
              <a:t> 이동하게 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LGSmartfonts"/>
              </a:rPr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4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인화점, 액체이기 때문에 에너지 밀도 낮음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한동대학교 - 위키백과, 우리 모두의 백과사전">
            <a:extLst>
              <a:ext uri="{FF2B5EF4-FFF2-40B4-BE49-F238E27FC236}">
                <a16:creationId xmlns:a16="http://schemas.microsoft.com/office/drawing/2014/main" id="{D4156042-9240-8D76-FCFF-FE154EF1F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022150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4DE61-D691-4C8C-7D24-BFFA936164C6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B2FDD-01A5-105B-169F-98542167476D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0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E055-F613-19F1-6319-A55632EF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41BB83-A131-6AF8-C15E-D0ADE69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D448B-AA0B-3B40-E627-FACDDEEF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0AC41-0500-BD8B-3570-FAE86B71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8B3D8B-4B65-9367-D22A-0D19CEB8956F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한동대학교 logo에 대한 이미지 검색결과">
            <a:extLst>
              <a:ext uri="{FF2B5EF4-FFF2-40B4-BE49-F238E27FC236}">
                <a16:creationId xmlns:a16="http://schemas.microsoft.com/office/drawing/2014/main" id="{3B12F741-B1D3-B9F2-54F5-E11E9850B8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8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606DF1-505D-8D95-1560-EB9A86C66DD0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9A83D-8617-51FD-8646-D1F206461FBF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한동대학교 logo에 대한 이미지 검색결과">
            <a:extLst>
              <a:ext uri="{FF2B5EF4-FFF2-40B4-BE49-F238E27FC236}">
                <a16:creationId xmlns:a16="http://schemas.microsoft.com/office/drawing/2014/main" id="{6E364689-6250-9331-94EC-14C03194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0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75CC-E262-4DD0-9A1C-E0D2F8509E91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usguy.com/solid-state-battery-working-principle-uses-advantages/" TargetMode="External"/><Relationship Id="rId2" Type="http://schemas.openxmlformats.org/officeDocument/2006/relationships/hyperlink" Target="https://dragonflyenergy.com/battery-electroly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5EB9-6E8C-CDF3-4411-7397B721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7792"/>
            <a:ext cx="9144000" cy="2387600"/>
          </a:xfrm>
        </p:spPr>
        <p:txBody>
          <a:bodyPr/>
          <a:lstStyle/>
          <a:p>
            <a:r>
              <a:rPr lang="ko-KR" altLang="en-US" b="1"/>
              <a:t>전해액 </a:t>
            </a:r>
            <a:r>
              <a:rPr lang="en-US" altLang="ko-KR" b="1"/>
              <a:t>(Electrolyte)</a:t>
            </a:r>
            <a:endParaRPr lang="ko-KR" altLang="en-US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045F65-5406-039A-FBF5-18708D698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573" y="5320895"/>
            <a:ext cx="3483427" cy="969396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21800360 </a:t>
            </a:r>
            <a:r>
              <a:rPr lang="ko-KR" altLang="en-US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서시온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21800447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오재현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21900416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안견힐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21900595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이현경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22100362 </a:t>
            </a:r>
            <a:r>
              <a:rPr lang="ko-KR" altLang="en-US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서유빈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22100041 </a:t>
            </a:r>
            <a:r>
              <a:rPr lang="ko-KR" altLang="en-US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공은찬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3C136-7A20-815F-1636-8BF906C6FF26}"/>
              </a:ext>
            </a:extLst>
          </p:cNvPr>
          <p:cNvSpPr txBox="1"/>
          <p:nvPr/>
        </p:nvSpPr>
        <p:spPr>
          <a:xfrm>
            <a:off x="0" y="6488668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2022-2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1A932-43E0-E3EA-FEDA-0C59B2808149}"/>
              </a:ext>
            </a:extLst>
          </p:cNvPr>
          <p:cNvSpPr txBox="1"/>
          <p:nvPr/>
        </p:nvSpPr>
        <p:spPr>
          <a:xfrm>
            <a:off x="10112829" y="6488668"/>
            <a:ext cx="207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에너지 신소재</a:t>
            </a:r>
            <a:r>
              <a:rPr lang="en-US" altLang="ko-KR"/>
              <a:t>-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16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54FDC5-F1CA-7A03-148B-FDB33900B0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5433" y="2091407"/>
            <a:ext cx="6791325" cy="26765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E24E91-3090-2C3F-A003-B47DD9F3F6B4}"/>
              </a:ext>
            </a:extLst>
          </p:cNvPr>
          <p:cNvSpPr txBox="1"/>
          <p:nvPr/>
        </p:nvSpPr>
        <p:spPr>
          <a:xfrm>
            <a:off x="2353180" y="4998445"/>
            <a:ext cx="8348597" cy="1042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+mn-ea"/>
              </a:rPr>
              <a:t>-</a:t>
            </a:r>
            <a:r>
              <a:rPr lang="en-US" altLang="ko-KR" sz="2200" b="1" dirty="0" err="1">
                <a:latin typeface="+mn-ea"/>
              </a:rPr>
              <a:t>전지의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에너지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밀도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en-US" altLang="ko-KR" sz="2200" b="1" dirty="0" err="1">
                <a:latin typeface="+mn-ea"/>
              </a:rPr>
              <a:t>수명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en-US" altLang="ko-KR" sz="2200" b="1" dirty="0" err="1">
                <a:latin typeface="+mn-ea"/>
              </a:rPr>
              <a:t>안정성</a:t>
            </a:r>
            <a:r>
              <a:rPr lang="en-US" altLang="ko-KR" sz="2200" b="1" dirty="0">
                <a:latin typeface="+mn-ea"/>
              </a:rPr>
              <a:t> </a:t>
            </a:r>
            <a:r>
              <a:rPr lang="en-US" altLang="ko-KR" sz="2200" b="1" dirty="0" err="1">
                <a:latin typeface="+mn-ea"/>
              </a:rPr>
              <a:t>증가</a:t>
            </a:r>
            <a:endParaRPr lang="en-US" altLang="ko-KR" sz="2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+mn-ea"/>
              </a:rPr>
              <a:t>-</a:t>
            </a:r>
            <a:r>
              <a:rPr lang="en-US" altLang="ko-KR" sz="2200" b="1" dirty="0" err="1">
                <a:latin typeface="+mn-ea"/>
              </a:rPr>
              <a:t>과충전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발생</a:t>
            </a:r>
            <a:r>
              <a:rPr lang="en-US" altLang="ko-KR" sz="2200" b="1" dirty="0">
                <a:latin typeface="+mn-ea"/>
              </a:rPr>
              <a:t> 시 </a:t>
            </a:r>
            <a:r>
              <a:rPr lang="en-US" altLang="ko-KR" sz="2200" b="1" dirty="0" err="1">
                <a:latin typeface="+mn-ea"/>
              </a:rPr>
              <a:t>용매보다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먼저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분해되어</a:t>
            </a:r>
            <a:r>
              <a:rPr lang="en-US" altLang="ko-KR" sz="2200" b="1" dirty="0">
                <a:latin typeface="+mn-ea"/>
              </a:rPr>
              <a:t> </a:t>
            </a:r>
            <a:r>
              <a:rPr lang="en-US" altLang="ko-KR" sz="2200" b="1" dirty="0" err="1">
                <a:latin typeface="+mn-ea"/>
              </a:rPr>
              <a:t>이온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이동</a:t>
            </a:r>
            <a:r>
              <a:rPr lang="en-US" altLang="ko-KR" sz="2200" b="1" dirty="0">
                <a:latin typeface="+mn-ea"/>
              </a:rPr>
              <a:t> </a:t>
            </a:r>
            <a:r>
              <a:rPr lang="en-US" altLang="ko-KR" sz="2200" b="1" dirty="0" err="1">
                <a:latin typeface="+mn-ea"/>
              </a:rPr>
              <a:t>차단</a:t>
            </a:r>
            <a:r>
              <a:rPr lang="en-US" altLang="ko-KR" sz="2200" b="1" dirty="0">
                <a:latin typeface="+mn-ea"/>
              </a:rPr>
              <a:t>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CA8E53-532B-9F27-3C07-59C7981F19C2}"/>
              </a:ext>
            </a:extLst>
          </p:cNvPr>
          <p:cNvSpPr txBox="1">
            <a:spLocks/>
          </p:cNvSpPr>
          <p:nvPr/>
        </p:nvSpPr>
        <p:spPr>
          <a:xfrm>
            <a:off x="0" y="553678"/>
            <a:ext cx="5102833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1-1. </a:t>
            </a:r>
            <a:r>
              <a:rPr lang="ko-KR" altLang="en-US" sz="3600" b="1">
                <a:latin typeface="+mj-ea"/>
              </a:rPr>
              <a:t>전해액 구성</a:t>
            </a:r>
            <a:endParaRPr lang="en-US" altLang="ko-KR" sz="3600" b="1">
              <a:latin typeface="+mj-ea"/>
            </a:endParaRPr>
          </a:p>
          <a:p>
            <a:r>
              <a:rPr lang="en-US" altLang="ko-KR" sz="2000">
                <a:latin typeface="+mj-ea"/>
              </a:rPr>
              <a:t>                          - </a:t>
            </a:r>
            <a:r>
              <a:rPr lang="ko-KR" altLang="en-US" sz="2000">
                <a:latin typeface="+mj-ea"/>
              </a:rPr>
              <a:t>첨가제 </a:t>
            </a:r>
            <a:r>
              <a:rPr lang="en-US" altLang="ko-KR" sz="2000">
                <a:latin typeface="+mj-ea"/>
              </a:rPr>
              <a:t>(30%)</a:t>
            </a:r>
            <a:endParaRPr lang="ko-KR" altLang="en-US" sz="2000">
              <a:latin typeface="+mj-ea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1ECA19-ADFE-7FC8-8527-170D1BD3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187" y="693557"/>
            <a:ext cx="1268813" cy="1899635"/>
          </a:xfrm>
          <a:prstGeom prst="rect">
            <a:avLst/>
          </a:prstGeom>
        </p:spPr>
      </p:pic>
      <p:sp>
        <p:nvSpPr>
          <p:cNvPr id="21" name="화살표: 갈매기형 수장 5">
            <a:extLst>
              <a:ext uri="{FF2B5EF4-FFF2-40B4-BE49-F238E27FC236}">
                <a16:creationId xmlns:a16="http://schemas.microsoft.com/office/drawing/2014/main" id="{E7C5379B-A7EC-324E-A03D-A2003576A6AF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각형 16">
            <a:extLst>
              <a:ext uri="{FF2B5EF4-FFF2-40B4-BE49-F238E27FC236}">
                <a16:creationId xmlns:a16="http://schemas.microsoft.com/office/drawing/2014/main" id="{34D724E8-E65C-C461-345A-083A8D3416E1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1. </a:t>
            </a:r>
            <a:r>
              <a:rPr lang="en-US" altLang="ko-KR" err="1">
                <a:solidFill>
                  <a:schemeClr val="bg1"/>
                </a:solidFill>
              </a:rPr>
              <a:t>전해액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25" name="화살표: 갈매기형 수장 5">
            <a:extLst>
              <a:ext uri="{FF2B5EF4-FFF2-40B4-BE49-F238E27FC236}">
                <a16:creationId xmlns:a16="http://schemas.microsoft.com/office/drawing/2014/main" id="{DECF5FE6-BEE7-EEBB-0EBD-20D5F642973D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43ECAFC6-7896-9F44-13AD-FFA6B27FA53D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88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85B0A7-6104-BDDD-BBAD-D22FFAA207CB}"/>
              </a:ext>
            </a:extLst>
          </p:cNvPr>
          <p:cNvSpPr txBox="1"/>
          <p:nvPr/>
        </p:nvSpPr>
        <p:spPr>
          <a:xfrm>
            <a:off x="1182094" y="5867868"/>
            <a:ext cx="4158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/>
              <a:t>리튬 이온 배터리 메커니즘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D3B65-05ED-6CDF-B633-0E8AE22616EF}"/>
              </a:ext>
            </a:extLst>
          </p:cNvPr>
          <p:cNvSpPr txBox="1"/>
          <p:nvPr/>
        </p:nvSpPr>
        <p:spPr>
          <a:xfrm>
            <a:off x="5630418" y="3225216"/>
            <a:ext cx="6065946" cy="31777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나눔고딕"/>
                <a:ea typeface="나눔고딕"/>
              </a:rPr>
              <a:t>충전</a:t>
            </a:r>
            <a:endParaRPr lang="en-US" altLang="ko-KR" sz="2800" b="1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고딕"/>
                <a:ea typeface="나눔고딕"/>
              </a:rPr>
              <a:t>1. </a:t>
            </a:r>
            <a:r>
              <a:rPr lang="ko-KR" altLang="en-US" sz="2000">
                <a:solidFill>
                  <a:srgbClr val="FF0000"/>
                </a:solidFill>
                <a:latin typeface="나눔고딕"/>
                <a:ea typeface="나눔고딕"/>
              </a:rPr>
              <a:t>양극</a:t>
            </a:r>
            <a:r>
              <a:rPr lang="en-US" altLang="ko-KR" sz="2000">
                <a:latin typeface="나눔고딕"/>
                <a:ea typeface="나눔고딕"/>
              </a:rPr>
              <a:t>(</a:t>
            </a:r>
            <a:r>
              <a:rPr lang="ko-KR" altLang="en-US" sz="2000">
                <a:latin typeface="나눔고딕"/>
                <a:ea typeface="나눔고딕"/>
              </a:rPr>
              <a:t>리튬 산화물</a:t>
            </a:r>
            <a:r>
              <a:rPr lang="en-US" altLang="ko-KR" sz="2000">
                <a:latin typeface="나눔고딕"/>
                <a:ea typeface="나눔고딕"/>
              </a:rPr>
              <a:t>)</a:t>
            </a:r>
            <a:r>
              <a:rPr lang="ko-KR" altLang="en-US" sz="2000">
                <a:latin typeface="나눔고딕"/>
                <a:ea typeface="나눔고딕"/>
              </a:rPr>
              <a:t>에서 </a:t>
            </a:r>
            <a:r>
              <a:rPr lang="ko-KR" altLang="en-US" sz="2000">
                <a:solidFill>
                  <a:srgbClr val="FF0000"/>
                </a:solidFill>
                <a:latin typeface="나눔고딕"/>
                <a:ea typeface="나눔고딕"/>
              </a:rPr>
              <a:t>리튬이온 분리</a:t>
            </a:r>
            <a:endParaRPr lang="en-US" altLang="ko-KR" sz="2000">
              <a:solidFill>
                <a:srgbClr val="FF000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고딕"/>
                <a:ea typeface="나눔고딕"/>
                <a:sym typeface="Wingdings" panose="05000000000000000000" pitchFamily="2" charset="2"/>
              </a:rPr>
              <a:t>2. </a:t>
            </a:r>
            <a:r>
              <a:rPr lang="ko-KR" altLang="en-US" sz="2000">
                <a:latin typeface="나눔고딕"/>
                <a:ea typeface="나눔고딕"/>
                <a:sym typeface="Wingdings" panose="05000000000000000000" pitchFamily="2" charset="2"/>
              </a:rPr>
              <a:t>전해액을 통해 분리막을 지나</a:t>
            </a:r>
            <a:endParaRPr lang="en-US" altLang="ko-KR" sz="2000">
              <a:latin typeface="나눔고딕"/>
              <a:ea typeface="나눔고딕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고딕"/>
                <a:ea typeface="나눔고딕"/>
                <a:sym typeface="Wingdings" panose="05000000000000000000" pitchFamily="2" charset="2"/>
              </a:rPr>
              <a:t>3.</a:t>
            </a:r>
            <a:r>
              <a:rPr lang="ko-KR" altLang="en-US" sz="2000">
                <a:solidFill>
                  <a:srgbClr val="FF0000"/>
                </a:solidFill>
                <a:latin typeface="나눔고딕"/>
                <a:ea typeface="나눔고딕"/>
                <a:sym typeface="Wingdings" panose="05000000000000000000" pitchFamily="2" charset="2"/>
              </a:rPr>
              <a:t> 음극</a:t>
            </a:r>
            <a:r>
              <a:rPr lang="ko-KR" altLang="en-US" sz="2000">
                <a:latin typeface="나눔고딕"/>
                <a:ea typeface="나눔고딕"/>
                <a:sym typeface="Wingdings" panose="05000000000000000000" pitchFamily="2" charset="2"/>
              </a:rPr>
              <a:t>으로 이동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>
                <a:latin typeface="나눔고딕"/>
                <a:ea typeface="나눔고딕"/>
                <a:sym typeface="Wingdings" panose="05000000000000000000" pitchFamily="2" charset="2"/>
              </a:rPr>
              <a:t>방전</a:t>
            </a:r>
            <a:endParaRPr lang="en-US" altLang="ko-KR" sz="2800" b="1">
              <a:latin typeface="나눔고딕"/>
              <a:ea typeface="나눔고딕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고딕"/>
                <a:ea typeface="나눔고딕"/>
                <a:sym typeface="Wingdings" panose="05000000000000000000" pitchFamily="2" charset="2"/>
              </a:rPr>
              <a:t>리튬이온이 전해액을 통해 다시 </a:t>
            </a:r>
            <a:r>
              <a:rPr lang="ko-KR" altLang="en-US" sz="2000">
                <a:solidFill>
                  <a:srgbClr val="FF0000"/>
                </a:solidFill>
                <a:latin typeface="나눔고딕"/>
                <a:ea typeface="나눔고딕"/>
                <a:sym typeface="Wingdings" panose="05000000000000000000" pitchFamily="2" charset="2"/>
              </a:rPr>
              <a:t>양극</a:t>
            </a:r>
            <a:r>
              <a:rPr lang="ko-KR" altLang="en-US" sz="2000">
                <a:latin typeface="나눔고딕"/>
                <a:ea typeface="나눔고딕"/>
                <a:sym typeface="Wingdings" panose="05000000000000000000" pitchFamily="2" charset="2"/>
              </a:rPr>
              <a:t>으로 이동</a:t>
            </a:r>
            <a:endParaRPr lang="en-US" altLang="ko-KR" sz="200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D6D96-3988-CFC6-1E41-66AF8DB4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39" y="1543401"/>
            <a:ext cx="4867854" cy="4324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C6A12-9AF9-52AC-4DB6-29FE5AB1CCA5}"/>
              </a:ext>
            </a:extLst>
          </p:cNvPr>
          <p:cNvSpPr txBox="1"/>
          <p:nvPr/>
        </p:nvSpPr>
        <p:spPr>
          <a:xfrm>
            <a:off x="7902678" y="2323059"/>
            <a:ext cx="3793686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이온이 유체에서 자유롭게 이동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D7C84C-3FC5-C7DC-ACB0-A9A6D24AA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732" y="1371997"/>
            <a:ext cx="2194044" cy="199673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8699E51-95B8-2434-7EED-3A37C275B84E}"/>
              </a:ext>
            </a:extLst>
          </p:cNvPr>
          <p:cNvSpPr txBox="1">
            <a:spLocks/>
          </p:cNvSpPr>
          <p:nvPr/>
        </p:nvSpPr>
        <p:spPr>
          <a:xfrm>
            <a:off x="0" y="435562"/>
            <a:ext cx="4776824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1-2. </a:t>
            </a:r>
            <a:r>
              <a:rPr lang="ko-KR" altLang="en-US" sz="3600" b="1">
                <a:latin typeface="+mj-ea"/>
              </a:rPr>
              <a:t>전해액 메커니즘</a:t>
            </a:r>
            <a:endParaRPr lang="en-US" altLang="ko-KR" sz="3600" b="1">
              <a:latin typeface="+mj-ea"/>
            </a:endParaRPr>
          </a:p>
        </p:txBody>
      </p:sp>
      <p:sp>
        <p:nvSpPr>
          <p:cNvPr id="29" name="화살표: 갈매기형 수장 5">
            <a:extLst>
              <a:ext uri="{FF2B5EF4-FFF2-40B4-BE49-F238E27FC236}">
                <a16:creationId xmlns:a16="http://schemas.microsoft.com/office/drawing/2014/main" id="{DC4486FD-3E80-11A6-E5E1-19785683476D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오각형 16">
            <a:extLst>
              <a:ext uri="{FF2B5EF4-FFF2-40B4-BE49-F238E27FC236}">
                <a16:creationId xmlns:a16="http://schemas.microsoft.com/office/drawing/2014/main" id="{1E869F22-75EA-804F-0522-F55A28073EE4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1. </a:t>
            </a:r>
            <a:r>
              <a:rPr lang="en-US" altLang="ko-KR" err="1">
                <a:solidFill>
                  <a:schemeClr val="bg1"/>
                </a:solidFill>
              </a:rPr>
              <a:t>전해액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33" name="화살표: 갈매기형 수장 5">
            <a:extLst>
              <a:ext uri="{FF2B5EF4-FFF2-40B4-BE49-F238E27FC236}">
                <a16:creationId xmlns:a16="http://schemas.microsoft.com/office/drawing/2014/main" id="{15BB6BE7-9EA4-75BE-1C14-6D205D1DDB7E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갈매기형 수장 5">
            <a:extLst>
              <a:ext uri="{FF2B5EF4-FFF2-40B4-BE49-F238E27FC236}">
                <a16:creationId xmlns:a16="http://schemas.microsoft.com/office/drawing/2014/main" id="{89CE7FEB-4B8C-DD4E-24F3-4B0159843BE5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19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DA4E2CC-160E-F30F-4307-5DD2F337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41693" cy="3687309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 err="1">
                <a:cs typeface="Arial"/>
              </a:rPr>
              <a:t>전고체</a:t>
            </a:r>
            <a:r>
              <a:rPr lang="ko-KR" altLang="en-US" sz="6600" b="1">
                <a:cs typeface="Arial"/>
              </a:rPr>
              <a:t> 전해질</a:t>
            </a:r>
            <a:endParaRPr lang="ko-KR" altLang="en-US" sz="6600" b="1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92773D2-93F7-0223-0C8A-1409C96E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931212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 err="1"/>
              <a:t>전고체</a:t>
            </a:r>
            <a:r>
              <a:rPr lang="ko-KR" altLang="en-US"/>
              <a:t> 전해질 구성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 err="1"/>
              <a:t>전고체</a:t>
            </a:r>
            <a:r>
              <a:rPr lang="ko-KR" altLang="en-US"/>
              <a:t> 전해질 메커니즘</a:t>
            </a:r>
          </a:p>
          <a:p>
            <a:pPr marL="342900" indent="-342900">
              <a:buFontTx/>
              <a:buChar char="-"/>
            </a:pPr>
            <a:r>
              <a:rPr lang="ko-KR" altLang="en-US" err="1">
                <a:cs typeface="Arial"/>
              </a:rPr>
              <a:t>전고체</a:t>
            </a:r>
            <a:r>
              <a:rPr lang="ko-KR" altLang="en-US">
                <a:cs typeface="Arial"/>
              </a:rPr>
              <a:t> 전해질 종류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968828" y="1196637"/>
            <a:ext cx="500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/>
              <a:t>PART 2.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78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A2ED2-FE2E-D4C3-2EEA-8A6651B66FC5}"/>
              </a:ext>
            </a:extLst>
          </p:cNvPr>
          <p:cNvSpPr txBox="1"/>
          <p:nvPr/>
        </p:nvSpPr>
        <p:spPr>
          <a:xfrm>
            <a:off x="919875" y="1309156"/>
            <a:ext cx="103522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고딕"/>
                <a:ea typeface="나눔고딕"/>
              </a:rPr>
              <a:t>: 배터리를 이루는 모든 구성 요소가 고체 상태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BEB3023-CA86-2078-7767-6CCAB1FDA5B8}"/>
              </a:ext>
            </a:extLst>
          </p:cNvPr>
          <p:cNvSpPr txBox="1">
            <a:spLocks/>
          </p:cNvSpPr>
          <p:nvPr/>
        </p:nvSpPr>
        <p:spPr>
          <a:xfrm>
            <a:off x="0" y="435562"/>
            <a:ext cx="5735691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2-1. </a:t>
            </a:r>
            <a:r>
              <a:rPr lang="ko-KR" altLang="en-US" sz="3600" b="1" err="1">
                <a:latin typeface="+mj-ea"/>
              </a:rPr>
              <a:t>전고체</a:t>
            </a:r>
            <a:r>
              <a:rPr lang="ko-KR" altLang="en-US" sz="3600" b="1">
                <a:latin typeface="+mj-ea"/>
              </a:rPr>
              <a:t> 배터리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B060F-453A-E94F-662B-4327C5FA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90" y="1856546"/>
            <a:ext cx="6820852" cy="4629796"/>
          </a:xfrm>
          <a:prstGeom prst="rect">
            <a:avLst/>
          </a:prstGeom>
        </p:spPr>
      </p:pic>
      <p:sp>
        <p:nvSpPr>
          <p:cNvPr id="30" name="화살표: 갈매기형 수장 5">
            <a:extLst>
              <a:ext uri="{FF2B5EF4-FFF2-40B4-BE49-F238E27FC236}">
                <a16:creationId xmlns:a16="http://schemas.microsoft.com/office/drawing/2014/main" id="{52AFDB2E-E306-9023-A76B-A802F4D4D248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각형 16">
            <a:extLst>
              <a:ext uri="{FF2B5EF4-FFF2-40B4-BE49-F238E27FC236}">
                <a16:creationId xmlns:a16="http://schemas.microsoft.com/office/drawing/2014/main" id="{7DC0AD1F-4024-A1B9-9CA1-EA917CC1FC88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5">
            <a:extLst>
              <a:ext uri="{FF2B5EF4-FFF2-40B4-BE49-F238E27FC236}">
                <a16:creationId xmlns:a16="http://schemas.microsoft.com/office/drawing/2014/main" id="{912D6AC3-20BC-125F-1F83-3021AC353BF0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5">
            <a:extLst>
              <a:ext uri="{FF2B5EF4-FFF2-40B4-BE49-F238E27FC236}">
                <a16:creationId xmlns:a16="http://schemas.microsoft.com/office/drawing/2014/main" id="{492C0297-04A4-E5F0-0CD8-5B6A4B98E19C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2. </a:t>
            </a:r>
            <a:r>
              <a:rPr lang="en-US" altLang="ko-KR" err="1">
                <a:solidFill>
                  <a:schemeClr val="bg1"/>
                </a:solidFill>
              </a:rPr>
              <a:t>전고체</a:t>
            </a:r>
            <a:endParaRPr lang="ko-KR" alt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91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01F5A3-DD5D-69C7-63DC-FC9EFC5F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3" y="1470351"/>
            <a:ext cx="4758524" cy="4227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AA9C6-ED5B-7B84-FECA-FE9F0416CC75}"/>
              </a:ext>
            </a:extLst>
          </p:cNvPr>
          <p:cNvSpPr txBox="1"/>
          <p:nvPr/>
        </p:nvSpPr>
        <p:spPr>
          <a:xfrm>
            <a:off x="1048439" y="5754826"/>
            <a:ext cx="4158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err="1"/>
              <a:t>전고체</a:t>
            </a:r>
            <a:r>
              <a:rPr lang="ko-KR" altLang="en-US"/>
              <a:t> 리튬이온 전지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A3528-B342-D000-CC71-60893382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13" y="1288839"/>
            <a:ext cx="1990888" cy="1912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B9B37-4304-78F0-CB6A-30CCF3423515}"/>
              </a:ext>
            </a:extLst>
          </p:cNvPr>
          <p:cNvSpPr txBox="1"/>
          <p:nvPr/>
        </p:nvSpPr>
        <p:spPr>
          <a:xfrm>
            <a:off x="7586284" y="2566611"/>
            <a:ext cx="36068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이온이 고체 격자에서 이동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8986A-5EE5-74EE-43C8-63D588C98D2D}"/>
              </a:ext>
            </a:extLst>
          </p:cNvPr>
          <p:cNvSpPr txBox="1"/>
          <p:nvPr/>
        </p:nvSpPr>
        <p:spPr>
          <a:xfrm>
            <a:off x="5531331" y="3038475"/>
            <a:ext cx="6660669" cy="30679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latin typeface="나눔스퀘어"/>
                <a:ea typeface="나눔고딕"/>
              </a:rPr>
              <a:t>충전</a:t>
            </a:r>
            <a:endParaRPr lang="en-US" altLang="ko-KR" sz="2400" b="1">
              <a:latin typeface="나눔스퀘어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"/>
              </a:rPr>
              <a:t>1. </a:t>
            </a:r>
            <a:r>
              <a:rPr lang="ko-KR" altLang="en-US" sz="2000" err="1">
                <a:latin typeface="나눔스퀘어"/>
                <a:ea typeface="나눔고딕"/>
              </a:rPr>
              <a:t>Cathode</a:t>
            </a:r>
            <a:r>
              <a:rPr lang="ko-KR" altLang="en-US" sz="2000">
                <a:latin typeface="나눔스퀘어"/>
                <a:ea typeface="나눔고딕"/>
              </a:rPr>
              <a:t> 에서 </a:t>
            </a:r>
            <a:r>
              <a:rPr lang="ko-KR" sz="2000">
                <a:latin typeface="나눔스퀘어"/>
                <a:ea typeface="나눔고딕"/>
              </a:rPr>
              <a:t>리튬 입자가 전해질을 통해 이동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"/>
              </a:rPr>
              <a:t>2. </a:t>
            </a:r>
            <a:r>
              <a:rPr lang="ko-KR" altLang="en-US" sz="2000">
                <a:latin typeface="나눔스퀘어"/>
                <a:ea typeface="나눔고딕"/>
              </a:rPr>
              <a:t>전해질과 </a:t>
            </a:r>
            <a:r>
              <a:rPr lang="en-US" altLang="ko-KR" sz="2000">
                <a:latin typeface="나눔고딕"/>
              </a:rPr>
              <a:t>Anode</a:t>
            </a:r>
            <a:r>
              <a:rPr lang="en-US" altLang="ko-KR" sz="2000">
                <a:latin typeface="나눔스퀘어"/>
              </a:rPr>
              <a:t> </a:t>
            </a:r>
            <a:r>
              <a:rPr lang="ko-KR" altLang="en-US" sz="2000" err="1">
                <a:latin typeface="나눔스퀘어"/>
                <a:ea typeface="나눔고딕"/>
              </a:rPr>
              <a:t>접촉부</a:t>
            </a:r>
            <a:r>
              <a:rPr lang="ko-KR" altLang="en-US" sz="2000">
                <a:latin typeface="나눔스퀘어"/>
                <a:ea typeface="나눔고딕"/>
              </a:rPr>
              <a:t> 사이로 이동</a:t>
            </a:r>
            <a:endParaRPr lang="en-US" altLang="ko-KR" sz="2000">
              <a:latin typeface="나눔스퀘어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"/>
                <a:ea typeface="나눔고딕"/>
              </a:rPr>
              <a:t>3. 리튬 </a:t>
            </a:r>
            <a:r>
              <a:rPr lang="ko-KR" altLang="en-US" sz="2000" err="1">
                <a:latin typeface="나눔스퀘어"/>
                <a:ea typeface="나눔고딕"/>
              </a:rPr>
              <a:t>고체층</a:t>
            </a:r>
            <a:r>
              <a:rPr lang="ko-KR" altLang="en-US" sz="2000">
                <a:latin typeface="나눔스퀘어"/>
                <a:ea typeface="나눔고딕"/>
              </a:rPr>
              <a:t> 형성</a:t>
            </a:r>
          </a:p>
          <a:p>
            <a:pPr>
              <a:lnSpc>
                <a:spcPct val="150000"/>
              </a:lnSpc>
            </a:pPr>
            <a:r>
              <a:rPr lang="ko-KR" altLang="en-US" sz="2400" b="1">
                <a:latin typeface="나눔스퀘어"/>
                <a:ea typeface="나눔고딕"/>
                <a:cs typeface="+mn-lt"/>
              </a:rPr>
              <a:t>방전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"/>
                <a:ea typeface="나눔고딕"/>
                <a:cs typeface="Arial"/>
              </a:rPr>
              <a:t>리튬 이온이 리튬 고체층에서 전해질을 통해 양극으로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58B1907-1DD8-0B21-EDE8-3365C66A7D5C}"/>
              </a:ext>
            </a:extLst>
          </p:cNvPr>
          <p:cNvSpPr txBox="1">
            <a:spLocks/>
          </p:cNvSpPr>
          <p:nvPr/>
        </p:nvSpPr>
        <p:spPr>
          <a:xfrm>
            <a:off x="0" y="435562"/>
            <a:ext cx="6379152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2-2. </a:t>
            </a:r>
            <a:r>
              <a:rPr lang="ko-KR" altLang="en-US" sz="3600" b="1" err="1">
                <a:latin typeface="+mj-ea"/>
              </a:rPr>
              <a:t>전고체</a:t>
            </a:r>
            <a:r>
              <a:rPr lang="ko-KR" altLang="en-US" sz="3600" b="1">
                <a:latin typeface="+mj-ea"/>
              </a:rPr>
              <a:t> 전해질 메커니즘</a:t>
            </a:r>
            <a:endParaRPr lang="en-US" altLang="ko-KR" sz="3600" b="1">
              <a:latin typeface="+mj-ea"/>
            </a:endParaRPr>
          </a:p>
        </p:txBody>
      </p:sp>
      <p:sp>
        <p:nvSpPr>
          <p:cNvPr id="23" name="화살표: 갈매기형 수장 5">
            <a:extLst>
              <a:ext uri="{FF2B5EF4-FFF2-40B4-BE49-F238E27FC236}">
                <a16:creationId xmlns:a16="http://schemas.microsoft.com/office/drawing/2014/main" id="{EF7600C8-4CE1-F960-6CA1-344E75BECD86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각형 16">
            <a:extLst>
              <a:ext uri="{FF2B5EF4-FFF2-40B4-BE49-F238E27FC236}">
                <a16:creationId xmlns:a16="http://schemas.microsoft.com/office/drawing/2014/main" id="{871D4729-5803-71C2-67CF-55A25FEE48DB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B276A6CF-1754-121C-9B77-0D2B19848F4F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갈매기형 수장 5">
            <a:extLst>
              <a:ext uri="{FF2B5EF4-FFF2-40B4-BE49-F238E27FC236}">
                <a16:creationId xmlns:a16="http://schemas.microsoft.com/office/drawing/2014/main" id="{937110FA-17BC-23CE-8182-9AD5A6A9FCA6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2. </a:t>
            </a:r>
            <a:r>
              <a:rPr lang="en-US" altLang="ko-KR" err="1">
                <a:solidFill>
                  <a:schemeClr val="bg1"/>
                </a:solidFill>
              </a:rPr>
              <a:t>전고체</a:t>
            </a:r>
            <a:endParaRPr lang="ko-KR" alt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9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09102-F642-831F-8775-A46CD076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224" y="921059"/>
            <a:ext cx="5230584" cy="1324809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b="1" err="1">
                <a:solidFill>
                  <a:schemeClr val="bg2">
                    <a:lumMod val="10000"/>
                  </a:schemeClr>
                </a:solidFill>
                <a:latin typeface="나눔고딕"/>
                <a:ea typeface="나눔고딕"/>
              </a:rPr>
              <a:t>전고체</a:t>
            </a:r>
            <a:r>
              <a:rPr lang="ko-KR" altLang="en-US" sz="4000" b="1">
                <a:solidFill>
                  <a:schemeClr val="bg2">
                    <a:lumMod val="10000"/>
                  </a:schemeClr>
                </a:solidFill>
                <a:latin typeface="나눔고딕"/>
                <a:ea typeface="나눔고딕"/>
              </a:rPr>
              <a:t> 전해질의 종류</a:t>
            </a:r>
            <a:endParaRPr lang="ko-KR" altLang="en-US" sz="4000">
              <a:solidFill>
                <a:schemeClr val="bg2">
                  <a:lumMod val="10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56E9EE-F341-D561-F6F3-C134539AC63E}"/>
              </a:ext>
            </a:extLst>
          </p:cNvPr>
          <p:cNvSpPr/>
          <p:nvPr/>
        </p:nvSpPr>
        <p:spPr>
          <a:xfrm>
            <a:off x="1707745" y="2440023"/>
            <a:ext cx="2734393" cy="26533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>
                <a:latin typeface="+mn-ea"/>
                <a:cs typeface="Arial"/>
              </a:rPr>
              <a:t>황화물계</a:t>
            </a:r>
            <a:endParaRPr lang="en-US" sz="3200">
              <a:latin typeface="+mn-ea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06812E-E6E8-15DE-F901-0D164CFE01E1}"/>
              </a:ext>
            </a:extLst>
          </p:cNvPr>
          <p:cNvSpPr/>
          <p:nvPr/>
        </p:nvSpPr>
        <p:spPr>
          <a:xfrm>
            <a:off x="4809015" y="2440021"/>
            <a:ext cx="2782018" cy="26533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>
                <a:latin typeface="+mn-ea"/>
                <a:cs typeface="Arial"/>
              </a:rPr>
              <a:t>산화물계</a:t>
            </a:r>
            <a:endParaRPr lang="en-US" sz="3200">
              <a:latin typeface="+mn-ea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EDB2EA-EA74-A916-3D28-ECD7069B75C0}"/>
              </a:ext>
            </a:extLst>
          </p:cNvPr>
          <p:cNvSpPr/>
          <p:nvPr/>
        </p:nvSpPr>
        <p:spPr>
          <a:xfrm>
            <a:off x="8015534" y="2440023"/>
            <a:ext cx="2715343" cy="26533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>
                <a:latin typeface="+mn-ea"/>
                <a:cs typeface="Arial"/>
              </a:rPr>
              <a:t>폴리머</a:t>
            </a:r>
          </a:p>
        </p:txBody>
      </p:sp>
      <p:sp>
        <p:nvSpPr>
          <p:cNvPr id="21" name="화살표: 갈매기형 수장 5">
            <a:extLst>
              <a:ext uri="{FF2B5EF4-FFF2-40B4-BE49-F238E27FC236}">
                <a16:creationId xmlns:a16="http://schemas.microsoft.com/office/drawing/2014/main" id="{742A58CD-EE38-861D-AAA5-3E7E89056535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각형 16">
            <a:extLst>
              <a:ext uri="{FF2B5EF4-FFF2-40B4-BE49-F238E27FC236}">
                <a16:creationId xmlns:a16="http://schemas.microsoft.com/office/drawing/2014/main" id="{D372F5C2-014E-2A72-777D-BF2B45A1AD7E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5">
            <a:extLst>
              <a:ext uri="{FF2B5EF4-FFF2-40B4-BE49-F238E27FC236}">
                <a16:creationId xmlns:a16="http://schemas.microsoft.com/office/drawing/2014/main" id="{3FBD4840-C849-85E4-F30D-78D182EEB3A7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D3C8260C-4F39-D270-42AC-68EA641E3510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2. </a:t>
            </a:r>
            <a:r>
              <a:rPr lang="en-US" altLang="ko-KR" err="1">
                <a:solidFill>
                  <a:schemeClr val="bg1"/>
                </a:solidFill>
              </a:rPr>
              <a:t>전고체</a:t>
            </a:r>
            <a:endParaRPr lang="ko-KR" alt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DA4E2CC-160E-F30F-4307-5DD2F337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6636"/>
            <a:ext cx="11218637" cy="43659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/>
              <a:t>전해액과 전고체의 비교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92773D2-93F7-0223-0C8A-1409C96E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06686"/>
            <a:ext cx="10515600" cy="897164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968828" y="1196637"/>
            <a:ext cx="49309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/>
              <a:t>PART 3.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2411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CD8B-3260-45A4-F102-9F3719E6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8026" y="634119"/>
            <a:ext cx="6514026" cy="883835"/>
          </a:xfrm>
        </p:spPr>
        <p:txBody>
          <a:bodyPr/>
          <a:lstStyle/>
          <a:p>
            <a:r>
              <a:rPr lang="ko-KR" altLang="en-US" sz="2800" b="1">
                <a:latin typeface="나눔스퀘어"/>
                <a:ea typeface="+mj-lt"/>
                <a:cs typeface="+mj-lt"/>
              </a:rPr>
              <a:t>       전해액</a:t>
            </a:r>
            <a:r>
              <a:rPr lang="en-US" altLang="ko-KR" sz="2800" b="1">
                <a:latin typeface="나눔스퀘어"/>
                <a:ea typeface="+mj-lt"/>
                <a:cs typeface="+mj-lt"/>
              </a:rPr>
              <a:t> VS </a:t>
            </a:r>
            <a:r>
              <a:rPr lang="ko-KR" altLang="en-US" sz="2800" b="1">
                <a:latin typeface="나눔스퀘어"/>
                <a:ea typeface="+mj-lt"/>
                <a:cs typeface="+mj-lt"/>
              </a:rPr>
              <a:t>고체 전해질 </a:t>
            </a:r>
            <a:endParaRPr lang="en-US" sz="2800" b="1">
              <a:latin typeface="나눔스퀘어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F3E91D-00B3-8369-DCED-FF016E63004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06140260"/>
              </p:ext>
            </p:extLst>
          </p:nvPr>
        </p:nvGraphicFramePr>
        <p:xfrm>
          <a:off x="4667249" y="1678781"/>
          <a:ext cx="7424797" cy="4197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617">
                  <a:extLst>
                    <a:ext uri="{9D8B030D-6E8A-4147-A177-3AD203B41FA5}">
                      <a16:colId xmlns:a16="http://schemas.microsoft.com/office/drawing/2014/main" val="4206531312"/>
                    </a:ext>
                  </a:extLst>
                </a:gridCol>
                <a:gridCol w="2986517">
                  <a:extLst>
                    <a:ext uri="{9D8B030D-6E8A-4147-A177-3AD203B41FA5}">
                      <a16:colId xmlns:a16="http://schemas.microsoft.com/office/drawing/2014/main" val="4131052899"/>
                    </a:ext>
                  </a:extLst>
                </a:gridCol>
                <a:gridCol w="2763663">
                  <a:extLst>
                    <a:ext uri="{9D8B030D-6E8A-4147-A177-3AD203B41FA5}">
                      <a16:colId xmlns:a16="http://schemas.microsoft.com/office/drawing/2014/main" val="1998279178"/>
                    </a:ext>
                  </a:extLst>
                </a:gridCol>
              </a:tblGrid>
              <a:tr h="5201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effectLst/>
                          <a:latin typeface="+mn-ea"/>
                          <a:ea typeface="+mn-ea"/>
                        </a:rPr>
                        <a:t>장점</a:t>
                      </a:r>
                      <a:endParaRPr lang="ko-KR" altLang="en-US" sz="2000" b="1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effectLst/>
                          <a:latin typeface="+mn-ea"/>
                          <a:ea typeface="+mn-ea"/>
                        </a:rPr>
                        <a:t>단점</a:t>
                      </a:r>
                      <a:endParaRPr lang="ko-KR" altLang="en-US" sz="2000" b="1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75774"/>
                  </a:ext>
                </a:extLst>
              </a:tr>
              <a:tr h="1773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 b="1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>
                          <a:effectLst/>
                          <a:latin typeface="+mn-ea"/>
                          <a:ea typeface="+mn-ea"/>
                        </a:rPr>
                        <a:t>전해액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>
                          <a:effectLst/>
                          <a:latin typeface="+mn-ea"/>
                          <a:ea typeface="+mn-ea"/>
                        </a:rPr>
                        <a:t> 높은 이온전도도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>
                          <a:effectLst/>
                          <a:latin typeface="+mn-ea"/>
                          <a:ea typeface="+mn-ea"/>
                        </a:rPr>
                        <a:t> 긴 사이클 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>
                          <a:effectLst/>
                          <a:latin typeface="+mn-ea"/>
                          <a:ea typeface="+mn-ea"/>
                        </a:rPr>
                        <a:t> 폭발 위험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>
                          <a:effectLst/>
                          <a:latin typeface="+mn-ea"/>
                          <a:ea typeface="+mn-ea"/>
                        </a:rPr>
                        <a:t> 과방전시 큰 용량 감소</a:t>
                      </a:r>
                      <a:endParaRPr lang="en-US" altLang="ko-KR" sz="180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9934"/>
                  </a:ext>
                </a:extLst>
              </a:tr>
              <a:tr h="190417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endParaRPr lang="en-US" altLang="ko-KR" sz="1600" b="1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>
                          <a:effectLst/>
                          <a:latin typeface="+mn-ea"/>
                          <a:ea typeface="+mn-ea"/>
                        </a:rPr>
                        <a:t>고체</a:t>
                      </a:r>
                      <a:endParaRPr lang="en-US" altLang="ko-KR" sz="2000" b="1"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>
                          <a:effectLst/>
                          <a:latin typeface="+mn-ea"/>
                          <a:ea typeface="+mn-ea"/>
                        </a:rPr>
                        <a:t>전해질</a:t>
                      </a:r>
                      <a:endParaRPr lang="en-US" altLang="ko-KR" sz="2000" b="1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 높은 에너지 밀도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 단단한 구조</a:t>
                      </a:r>
                      <a:endParaRPr lang="en-US" altLang="ko-KR" sz="18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 우수한 내열성</a:t>
                      </a:r>
                      <a:endParaRPr lang="en-US" altLang="ko-KR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 낮은 이온전도도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 비쌈</a:t>
                      </a: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리튬이온의 </a:t>
                      </a: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dirty="0">
                          <a:effectLst/>
                          <a:latin typeface="+mn-ea"/>
                          <a:ea typeface="+mn-ea"/>
                        </a:rPr>
                        <a:t>배</a:t>
                      </a: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800" dirty="0" err="1">
                          <a:effectLst/>
                          <a:latin typeface="+mn-ea"/>
                          <a:ea typeface="+mn-ea"/>
                        </a:rPr>
                        <a:t>계면</a:t>
                      </a:r>
                      <a:r>
                        <a:rPr lang="en-US" altLang="ko-KR" sz="18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 err="1">
                          <a:effectLst/>
                          <a:latin typeface="+mn-ea"/>
                          <a:ea typeface="+mn-ea"/>
                        </a:rPr>
                        <a:t>마찰</a:t>
                      </a:r>
                      <a:endParaRPr lang="en-US" altLang="ko-KR" sz="18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까다로운 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공정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과정</a:t>
                      </a:r>
                      <a:endParaRPr lang="en-US" altLang="ko-KR" sz="1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7438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AEFEAA-F921-FBEB-489E-6820D1DC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6" y="2563287"/>
            <a:ext cx="4328519" cy="2311894"/>
          </a:xfrm>
          <a:prstGeom prst="rect">
            <a:avLst/>
          </a:prstGeom>
        </p:spPr>
      </p:pic>
      <p:sp>
        <p:nvSpPr>
          <p:cNvPr id="21" name="화살표: 갈매기형 수장 5">
            <a:extLst>
              <a:ext uri="{FF2B5EF4-FFF2-40B4-BE49-F238E27FC236}">
                <a16:creationId xmlns:a16="http://schemas.microsoft.com/office/drawing/2014/main" id="{5B74A81E-A6D7-D804-9942-C90F6055B903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3. </a:t>
            </a:r>
            <a:r>
              <a:rPr lang="en-US" altLang="ko-KR" err="1">
                <a:solidFill>
                  <a:schemeClr val="bg1"/>
                </a:solidFill>
              </a:rPr>
              <a:t>비교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23" name="화살표: 오각형 16">
            <a:extLst>
              <a:ext uri="{FF2B5EF4-FFF2-40B4-BE49-F238E27FC236}">
                <a16:creationId xmlns:a16="http://schemas.microsoft.com/office/drawing/2014/main" id="{7C13CC46-B8CA-783F-DC54-722945EE1A79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5">
            <a:extLst>
              <a:ext uri="{FF2B5EF4-FFF2-40B4-BE49-F238E27FC236}">
                <a16:creationId xmlns:a16="http://schemas.microsoft.com/office/drawing/2014/main" id="{769ED83C-14AE-17B9-8078-78DDE17526F5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FCA00142-16AA-E351-A44D-A5BC3B1B2D7B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275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DA4E2CC-160E-F30F-4307-5DD2F337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6636"/>
            <a:ext cx="11218637" cy="43659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/>
              <a:t>국내외 전해질 시장 동향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92773D2-93F7-0223-0C8A-1409C96E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417572"/>
            <a:ext cx="10515600" cy="89716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/>
              <a:t>전해액 시장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 err="1"/>
              <a:t>전고체</a:t>
            </a:r>
            <a:r>
              <a:rPr lang="ko-KR" altLang="en-US"/>
              <a:t> 시장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968828" y="1196637"/>
            <a:ext cx="440175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800" b="1"/>
              <a:t>PART 4.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284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9CD-D653-BBBC-5109-A0A935B8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031"/>
            <a:ext cx="4017742" cy="807975"/>
          </a:xfrm>
        </p:spPr>
        <p:txBody>
          <a:bodyPr>
            <a:normAutofit/>
          </a:bodyPr>
          <a:lstStyle/>
          <a:p>
            <a:r>
              <a:rPr lang="ko-KR" altLang="en-US" sz="3600" b="1">
                <a:cs typeface="Arial"/>
              </a:rPr>
              <a:t>전해액 시장 동향 </a:t>
            </a:r>
            <a:endParaRPr lang="en-US" sz="36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7D6C27-46CF-A057-50F4-C8F8034A5925}"/>
              </a:ext>
            </a:extLst>
          </p:cNvPr>
          <p:cNvGrpSpPr/>
          <p:nvPr/>
        </p:nvGrpSpPr>
        <p:grpSpPr>
          <a:xfrm>
            <a:off x="1527816" y="1364224"/>
            <a:ext cx="9512595" cy="4716626"/>
            <a:chOff x="1263233" y="1438307"/>
            <a:chExt cx="9512595" cy="4716626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1B8B21C-55DD-8B06-2181-8428FC36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233" y="1438307"/>
              <a:ext cx="9512595" cy="47166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152B5E-E148-4AAD-B92E-E80BAA7DEF81}"/>
                </a:ext>
              </a:extLst>
            </p:cNvPr>
            <p:cNvSpPr txBox="1"/>
            <p:nvPr/>
          </p:nvSpPr>
          <p:spPr>
            <a:xfrm>
              <a:off x="8278948" y="1868582"/>
              <a:ext cx="151868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cs typeface="Arial"/>
                </a:rPr>
                <a:t>(단위: k </a:t>
              </a:r>
              <a:r>
                <a:rPr lang="ko-KR" altLang="en-US" b="1" err="1">
                  <a:cs typeface="Arial"/>
                </a:rPr>
                <a:t>ton</a:t>
              </a:r>
              <a:r>
                <a:rPr lang="ko-KR" altLang="en-US" b="1">
                  <a:cs typeface="Arial"/>
                </a:rPr>
                <a:t>)</a:t>
              </a:r>
              <a:endParaRPr lang="en-US" b="1"/>
            </a:p>
          </p:txBody>
        </p:sp>
      </p:grpSp>
      <p:sp>
        <p:nvSpPr>
          <p:cNvPr id="5" name="화살표: 갈매기형 수장 5">
            <a:extLst>
              <a:ext uri="{FF2B5EF4-FFF2-40B4-BE49-F238E27FC236}">
                <a16:creationId xmlns:a16="http://schemas.microsoft.com/office/drawing/2014/main" id="{8C319E15-4948-34D5-F68E-23B41A4BA80D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화살표: 오각형 16">
            <a:extLst>
              <a:ext uri="{FF2B5EF4-FFF2-40B4-BE49-F238E27FC236}">
                <a16:creationId xmlns:a16="http://schemas.microsoft.com/office/drawing/2014/main" id="{ECC73DE7-CFAE-B318-BFC5-415D82A2436E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id="{28D5C638-6F80-F551-447A-6EC293D290E0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id="{C62AF9AB-64CC-4894-687B-D52EF9082761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353D9-89FC-69C6-C331-251BC1FB3D96}"/>
              </a:ext>
            </a:extLst>
          </p:cNvPr>
          <p:cNvSpPr txBox="1"/>
          <p:nvPr/>
        </p:nvSpPr>
        <p:spPr>
          <a:xfrm>
            <a:off x="5643671" y="6073554"/>
            <a:ext cx="877716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cs typeface="Arial"/>
              </a:rPr>
              <a:t>*</a:t>
            </a:r>
            <a:r>
              <a:rPr lang="ko-KR" altLang="en-US" sz="800" b="1">
                <a:cs typeface="Arial"/>
              </a:rPr>
              <a:t>출처:SNE리서치 - '2020년 리튬이온 이차전지 전해액 기술동향 및 시장전망' 보고서</a:t>
            </a:r>
          </a:p>
        </p:txBody>
      </p:sp>
    </p:spTree>
    <p:extLst>
      <p:ext uri="{BB962C8B-B14F-4D97-AF65-F5344CB8AC3E}">
        <p14:creationId xmlns:p14="http://schemas.microsoft.com/office/powerpoint/2010/main" val="123201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6AF2D-2B8F-B888-58EC-63E4C662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365"/>
            <a:ext cx="1006867" cy="1023749"/>
          </a:xfrm>
        </p:spPr>
        <p:txBody>
          <a:bodyPr>
            <a:normAutofit/>
          </a:bodyPr>
          <a:lstStyle/>
          <a:p>
            <a:r>
              <a:rPr lang="ko-KR" altLang="en-US" sz="3200" b="1">
                <a:latin typeface="나눔고딕"/>
                <a:ea typeface="나눔고딕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4E1C0-3699-84D3-A85D-C5B47A8D38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93" y="606176"/>
            <a:ext cx="12109807" cy="625182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PART 1. </a:t>
            </a:r>
            <a:r>
              <a:rPr lang="ko-KR" altLang="en-US" b="1" dirty="0">
                <a:latin typeface="+mn-ea"/>
              </a:rPr>
              <a:t>전해액이란</a:t>
            </a:r>
            <a:r>
              <a:rPr lang="en-US" altLang="ko-KR" b="1" dirty="0">
                <a:latin typeface="+mn-ea"/>
              </a:rPr>
              <a:t>?          </a:t>
            </a:r>
            <a:endParaRPr lang="en-US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>
                <a:latin typeface="+mn-ea"/>
              </a:rPr>
              <a:t>-  </a:t>
            </a:r>
            <a:r>
              <a:rPr lang="ko-KR" altLang="en-US" sz="1900" dirty="0">
                <a:latin typeface="+mn-ea"/>
              </a:rPr>
              <a:t>전해액 구성   </a:t>
            </a:r>
            <a:endParaRPr lang="en-US" altLang="ko-KR" sz="1900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>
                <a:latin typeface="+mn-ea"/>
                <a:cs typeface="Arial"/>
              </a:rPr>
              <a:t>-  </a:t>
            </a:r>
            <a:r>
              <a:rPr lang="ko-KR" altLang="en-US" sz="1900" dirty="0">
                <a:latin typeface="+mn-ea"/>
                <a:cs typeface="Arial"/>
              </a:rPr>
              <a:t>전해액 메커니즘 </a:t>
            </a:r>
            <a:endParaRPr lang="en-US" altLang="ko-KR" sz="1900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PART 2. </a:t>
            </a:r>
            <a:r>
              <a:rPr lang="ko-KR" altLang="en-US" b="1" dirty="0">
                <a:latin typeface="+mn-ea"/>
              </a:rPr>
              <a:t>고체 전해질이란</a:t>
            </a:r>
            <a:r>
              <a:rPr lang="en-US" altLang="ko-KR" b="1" dirty="0">
                <a:latin typeface="+mn-ea"/>
              </a:rPr>
              <a:t>?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>
                <a:latin typeface="+mn-ea"/>
              </a:rPr>
              <a:t>-  </a:t>
            </a:r>
            <a:r>
              <a:rPr lang="ko-KR" altLang="en-US" sz="1900" dirty="0" err="1">
                <a:latin typeface="+mn-ea"/>
              </a:rPr>
              <a:t>전고체</a:t>
            </a:r>
            <a:r>
              <a:rPr lang="ko-KR" altLang="en-US" sz="1900" dirty="0">
                <a:latin typeface="+mn-ea"/>
              </a:rPr>
              <a:t> 배터리 전해질 구성</a:t>
            </a:r>
            <a:endParaRPr lang="en-US" altLang="ko-KR" sz="1900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>
                <a:latin typeface="+mn-ea"/>
              </a:rPr>
              <a:t>-  </a:t>
            </a:r>
            <a:r>
              <a:rPr lang="ko-KR" altLang="en-US" sz="1900" dirty="0" err="1">
                <a:latin typeface="+mn-ea"/>
              </a:rPr>
              <a:t>전고체</a:t>
            </a:r>
            <a:r>
              <a:rPr lang="ko-KR" altLang="en-US" sz="1900" dirty="0">
                <a:latin typeface="+mn-ea"/>
              </a:rPr>
              <a:t> 배터리 전해질 메커니즘</a:t>
            </a:r>
            <a:endParaRPr lang="en-US" altLang="ko-KR" sz="1900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PART 3. </a:t>
            </a:r>
            <a:r>
              <a:rPr lang="ko-KR" altLang="en-US" b="1" dirty="0">
                <a:latin typeface="+mn-ea"/>
              </a:rPr>
              <a:t>전해액과 고체 전해질 비교</a:t>
            </a:r>
            <a:endParaRPr lang="en-US" altLang="ko-KR" b="1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PART 4. </a:t>
            </a:r>
            <a:r>
              <a:rPr lang="ko-KR" altLang="en-US" b="1" dirty="0">
                <a:latin typeface="+mn-ea"/>
              </a:rPr>
              <a:t>국내외 전해질 개발 시장 동향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+mn-ea"/>
                <a:cs typeface="Arial"/>
              </a:rPr>
              <a:t>전해액 개발</a:t>
            </a:r>
            <a:endParaRPr lang="en-US" altLang="ko-KR" sz="2000" dirty="0">
              <a:latin typeface="+mn-ea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+mn-ea"/>
                <a:cs typeface="Arial"/>
              </a:rPr>
              <a:t>전고체</a:t>
            </a:r>
            <a:r>
              <a:rPr lang="ko-KR" altLang="en-US" sz="2000" dirty="0">
                <a:latin typeface="+mn-ea"/>
                <a:cs typeface="Arial"/>
              </a:rPr>
              <a:t> 개발 </a:t>
            </a:r>
            <a:endParaRPr lang="en-US" altLang="ko-KR" sz="2000" dirty="0">
              <a:latin typeface="+mn-ea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</a:rPr>
              <a:t>Conclusion</a:t>
            </a:r>
            <a:endParaRPr lang="ko-KR" altLang="en-US" b="1" dirty="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84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0C3-D6C0-CCB0-AFDB-8C76446C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8715"/>
            <a:ext cx="4821383" cy="641249"/>
          </a:xfrm>
        </p:spPr>
        <p:txBody>
          <a:bodyPr>
            <a:normAutofit fontScale="90000"/>
          </a:bodyPr>
          <a:lstStyle/>
          <a:p>
            <a:r>
              <a:rPr lang="ko-KR" altLang="en-US" sz="4000" b="1">
                <a:latin typeface="+mj-ea"/>
                <a:cs typeface="Arial"/>
              </a:rPr>
              <a:t>한국</a:t>
            </a:r>
            <a:r>
              <a:rPr lang="en-US" altLang="ko-KR" sz="4000" b="1">
                <a:latin typeface="+mj-ea"/>
                <a:cs typeface="Arial"/>
              </a:rPr>
              <a:t> </a:t>
            </a:r>
            <a:r>
              <a:rPr lang="en-US" altLang="ko-KR" sz="4000" b="1" err="1">
                <a:latin typeface="+mj-ea"/>
                <a:cs typeface="Arial"/>
              </a:rPr>
              <a:t>전해액</a:t>
            </a:r>
            <a:r>
              <a:rPr lang="en-US" altLang="ko-KR" sz="4000" b="1">
                <a:latin typeface="+mj-ea"/>
                <a:cs typeface="Arial"/>
              </a:rPr>
              <a:t> </a:t>
            </a:r>
            <a:r>
              <a:rPr lang="en-US" altLang="ko-KR" sz="4000" b="1" err="1">
                <a:latin typeface="+mj-ea"/>
                <a:cs typeface="Arial"/>
              </a:rPr>
              <a:t>기업</a:t>
            </a:r>
            <a:r>
              <a:rPr lang="en-US" altLang="ko-KR" sz="4000" b="1">
                <a:latin typeface="+mj-ea"/>
                <a:cs typeface="Arial"/>
              </a:rPr>
              <a:t> </a:t>
            </a:r>
            <a:r>
              <a:rPr lang="en-US" altLang="ko-KR" sz="4000" b="1" err="1">
                <a:latin typeface="+mj-ea"/>
                <a:cs typeface="Arial"/>
              </a:rPr>
              <a:t>현황</a:t>
            </a:r>
            <a:endParaRPr lang="en-US" altLang="ko-KR" sz="4000" b="1">
              <a:latin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034DF-70DA-6D82-1994-AAA7F71D552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51998-6E7E-274D-4463-FA2E039D29B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CB8A3B-86AE-5A54-7CD4-033007167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41255"/>
              </p:ext>
            </p:extLst>
          </p:nvPr>
        </p:nvGraphicFramePr>
        <p:xfrm>
          <a:off x="359596" y="1618074"/>
          <a:ext cx="11527604" cy="4730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1506">
                  <a:extLst>
                    <a:ext uri="{9D8B030D-6E8A-4147-A177-3AD203B41FA5}">
                      <a16:colId xmlns:a16="http://schemas.microsoft.com/office/drawing/2014/main" val="3907496721"/>
                    </a:ext>
                  </a:extLst>
                </a:gridCol>
                <a:gridCol w="851121">
                  <a:extLst>
                    <a:ext uri="{9D8B030D-6E8A-4147-A177-3AD203B41FA5}">
                      <a16:colId xmlns:a16="http://schemas.microsoft.com/office/drawing/2014/main" val="106117731"/>
                    </a:ext>
                  </a:extLst>
                </a:gridCol>
                <a:gridCol w="1532187">
                  <a:extLst>
                    <a:ext uri="{9D8B030D-6E8A-4147-A177-3AD203B41FA5}">
                      <a16:colId xmlns:a16="http://schemas.microsoft.com/office/drawing/2014/main" val="3234138124"/>
                    </a:ext>
                  </a:extLst>
                </a:gridCol>
                <a:gridCol w="2729244">
                  <a:extLst>
                    <a:ext uri="{9D8B030D-6E8A-4147-A177-3AD203B41FA5}">
                      <a16:colId xmlns:a16="http://schemas.microsoft.com/office/drawing/2014/main" val="1007279855"/>
                    </a:ext>
                  </a:extLst>
                </a:gridCol>
                <a:gridCol w="3454227">
                  <a:extLst>
                    <a:ext uri="{9D8B030D-6E8A-4147-A177-3AD203B41FA5}">
                      <a16:colId xmlns:a16="http://schemas.microsoft.com/office/drawing/2014/main" val="3984185443"/>
                    </a:ext>
                  </a:extLst>
                </a:gridCol>
                <a:gridCol w="2319319">
                  <a:extLst>
                    <a:ext uri="{9D8B030D-6E8A-4147-A177-3AD203B41FA5}">
                      <a16:colId xmlns:a16="http://schemas.microsoft.com/office/drawing/2014/main" val="1717693980"/>
                    </a:ext>
                  </a:extLst>
                </a:gridCol>
              </a:tblGrid>
              <a:tr h="5018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294130" algn="r"/>
                        </a:tabLst>
                      </a:pPr>
                      <a:r>
                        <a:rPr lang="ko-KR" altLang="en-US">
                          <a:effectLst/>
                        </a:rPr>
                        <a:t>매출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연간생산규모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제품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연구 개발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사업목표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1539876"/>
                  </a:ext>
                </a:extLst>
              </a:tr>
              <a:tr h="13419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err="1">
                          <a:effectLst/>
                        </a:rPr>
                        <a:t>엔켐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  <a:effectLst/>
                        </a:rPr>
                        <a:t>350% </a:t>
                      </a:r>
                      <a:endParaRPr lang="ko-KR" alt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>
                          <a:effectLst/>
                        </a:rPr>
                        <a:t>65,000</a:t>
                      </a:r>
                      <a:r>
                        <a:rPr lang="en-US">
                          <a:effectLst/>
                        </a:rPr>
                        <a:t>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>
                          <a:effectLst/>
                        </a:rPr>
                        <a:t>고기능성 첨가제</a:t>
                      </a:r>
                      <a:endParaRPr lang="en-US" altLang="ko-KR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>
                          <a:effectLst/>
                        </a:rPr>
                        <a:t>리튬</a:t>
                      </a:r>
                      <a:r>
                        <a:rPr lang="en-US" altLang="ko-KR">
                          <a:effectLst/>
                        </a:rPr>
                        <a:t>2</a:t>
                      </a:r>
                      <a:r>
                        <a:rPr lang="ko-KR" altLang="en-US">
                          <a:effectLst/>
                        </a:rPr>
                        <a:t>차전지용 전해액</a:t>
                      </a:r>
                      <a:endParaRPr lang="en-US" altLang="ko-KR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en-US">
                          <a:effectLst/>
                        </a:rPr>
                        <a:t>EDLC</a:t>
                      </a:r>
                      <a:r>
                        <a:rPr lang="ko-KR" altLang="en-US">
                          <a:effectLst/>
                        </a:rPr>
                        <a:t>용 전해액 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err="1">
                          <a:effectLst/>
                        </a:rPr>
                        <a:t>전고체</a:t>
                      </a:r>
                      <a:r>
                        <a:rPr lang="ko-KR" altLang="en-US" sz="1800">
                          <a:effectLst/>
                        </a:rPr>
                        <a:t> 전해질</a:t>
                      </a:r>
                      <a:endParaRPr lang="en-US" altLang="ko-KR" sz="1800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800">
                        <a:effectLst/>
                      </a:endParaRPr>
                    </a:p>
                    <a:p>
                      <a:pPr marL="285750" lvl="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>
                          <a:effectLst/>
                        </a:rPr>
                        <a:t>리튬 금속 전지용 전해액</a:t>
                      </a:r>
                      <a:endParaRPr lang="en-US" altLang="ko-KR" sz="1800">
                        <a:effectLst/>
                      </a:endParaRPr>
                    </a:p>
                    <a:p>
                      <a:pPr marL="285750" lvl="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/>
                    </a:p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- Li-S</a:t>
                      </a:r>
                      <a:r>
                        <a:rPr lang="ko-KR" altLang="en-US" sz="1800">
                          <a:effectLst/>
                        </a:rPr>
                        <a:t>용 전지 전해액</a:t>
                      </a:r>
                      <a:endParaRPr lang="en-US" altLang="ko-KR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400">
                          <a:effectLst/>
                        </a:rPr>
                        <a:t>- </a:t>
                      </a:r>
                      <a:r>
                        <a:rPr lang="ko-KR" altLang="en-US" sz="1400">
                          <a:effectLst/>
                        </a:rPr>
                        <a:t>헝가리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중국공장 가동 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400">
                          <a:effectLst/>
                        </a:rPr>
                        <a:t>- 2025</a:t>
                      </a:r>
                      <a:r>
                        <a:rPr lang="ko-KR" altLang="en-US" sz="1400">
                          <a:effectLst/>
                        </a:rPr>
                        <a:t>년까지 </a:t>
                      </a:r>
                      <a:r>
                        <a:rPr lang="en-US" altLang="ko-KR" sz="1400">
                          <a:effectLst/>
                        </a:rPr>
                        <a:t>225,000</a:t>
                      </a:r>
                      <a:r>
                        <a:rPr lang="ko-KR" altLang="en-US" sz="1400">
                          <a:effectLst/>
                        </a:rPr>
                        <a:t>톤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2572726"/>
                  </a:ext>
                </a:extLst>
              </a:tr>
              <a:tr h="1485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err="1">
                          <a:effectLst/>
                        </a:rPr>
                        <a:t>천보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  <a:effectLst/>
                        </a:rPr>
                        <a:t>663% </a:t>
                      </a:r>
                      <a:endParaRPr lang="ko-KR" alt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3,360t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err="1">
                          <a:effectLst/>
                        </a:rPr>
                        <a:t>LiBOB</a:t>
                      </a:r>
                      <a:endParaRPr lang="en-US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err="1">
                          <a:effectLst/>
                        </a:rPr>
                        <a:t>LiFSI</a:t>
                      </a:r>
                      <a:endParaRPr lang="en-US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>
                          <a:effectLst/>
                        </a:rPr>
                        <a:t>LiPO2F2</a:t>
                      </a:r>
                      <a:endParaRPr lang="ko-KR" alt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- EV-ESS</a:t>
                      </a:r>
                      <a:r>
                        <a:rPr lang="ko-KR" altLang="en-US" sz="1800">
                          <a:effectLst/>
                        </a:rPr>
                        <a:t> 전해질 </a:t>
                      </a:r>
                      <a:endParaRPr lang="en-US" altLang="ko-KR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ko-KR" altLang="en-US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- </a:t>
                      </a:r>
                      <a:r>
                        <a:rPr lang="ko-KR" altLang="en-US" sz="1800">
                          <a:effectLst/>
                        </a:rPr>
                        <a:t>리튬 이온전지 첨가제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FEC</a:t>
                      </a:r>
                      <a:r>
                        <a:rPr lang="ko-KR" altLang="en-US" sz="1400">
                          <a:effectLst/>
                        </a:rPr>
                        <a:t>와 </a:t>
                      </a:r>
                      <a:r>
                        <a:rPr lang="en-US" sz="1400">
                          <a:effectLst/>
                        </a:rPr>
                        <a:t>VC </a:t>
                      </a:r>
                      <a:r>
                        <a:rPr lang="ko-KR" altLang="en-US" sz="1400">
                          <a:effectLst/>
                        </a:rPr>
                        <a:t>공장 건립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altLang="ko-KR" sz="14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400">
                          <a:effectLst/>
                        </a:rPr>
                        <a:t>- 2025</a:t>
                      </a:r>
                      <a:r>
                        <a:rPr lang="ko-KR" altLang="en-US" sz="1400">
                          <a:effectLst/>
                        </a:rPr>
                        <a:t>년까지 </a:t>
                      </a:r>
                      <a:r>
                        <a:rPr lang="en-US" altLang="ko-KR" sz="1400">
                          <a:effectLst/>
                        </a:rPr>
                        <a:t>10,000</a:t>
                      </a:r>
                      <a:r>
                        <a:rPr lang="ko-KR" altLang="en-US" sz="1400">
                          <a:effectLst/>
                        </a:rPr>
                        <a:t>톤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904477"/>
                  </a:ext>
                </a:extLst>
              </a:tr>
              <a:tr h="13419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>
                          <a:effectLst/>
                        </a:rPr>
                        <a:t>동화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  <a:effectLst/>
                        </a:rPr>
                        <a:t>41% </a:t>
                      </a:r>
                      <a:endParaRPr lang="ko-KR" alt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>
                          <a:effectLst/>
                        </a:rPr>
                        <a:t>53,000</a:t>
                      </a:r>
                      <a:r>
                        <a:rPr lang="en-US">
                          <a:effectLst/>
                        </a:rPr>
                        <a:t>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pc="-45" err="1">
                          <a:effectLst/>
                        </a:rPr>
                        <a:t>LiFSI</a:t>
                      </a:r>
                      <a:endParaRPr lang="en-US" spc="-45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pc="-45">
                        <a:effectLst/>
                      </a:endParaRP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pc="-45">
                          <a:effectLst/>
                        </a:rPr>
                        <a:t>LiPO2F2</a:t>
                      </a:r>
                    </a:p>
                    <a:p>
                      <a:pPr marL="285750" indent="-285750" algn="ctr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pc="-45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pc="-45">
                          <a:effectLst/>
                        </a:rPr>
                        <a:t>- </a:t>
                      </a:r>
                      <a:r>
                        <a:rPr lang="en-US" spc="-45" err="1">
                          <a:effectLst/>
                        </a:rPr>
                        <a:t>LiDFOP</a:t>
                      </a:r>
                      <a:endParaRPr lang="ko-KR" alt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0">
                          <a:effectLst/>
                        </a:rPr>
                        <a:t>- 리튬 이온전지 고체 첨가제</a:t>
                      </a:r>
                      <a:endParaRPr lang="en-US" altLang="ko-KR" sz="1800" spc="-4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ko-KR" altLang="en-US" sz="1800">
                        <a:effectLst/>
                      </a:endParaRPr>
                    </a:p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spc="-40">
                          <a:effectLst/>
                        </a:rPr>
                        <a:t> - 기술 </a:t>
                      </a:r>
                      <a:r>
                        <a:rPr lang="ko-KR" altLang="en-US" sz="1800" spc="-45">
                          <a:effectLst/>
                        </a:rPr>
                        <a:t>전해액 첨가제 </a:t>
                      </a:r>
                      <a:r>
                        <a:rPr lang="en-US" sz="1800" spc="-45">
                          <a:effectLst/>
                        </a:rPr>
                        <a:t>PA800 </a:t>
                      </a:r>
                      <a:r>
                        <a:rPr lang="ko-KR" altLang="en-US" sz="1800" spc="-45">
                          <a:effectLst/>
                        </a:rPr>
                        <a:t>개발</a:t>
                      </a:r>
                      <a:endParaRPr lang="ko-KR" altLang="en-US" sz="18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400" spc="-45">
                          <a:effectLst/>
                        </a:rPr>
                        <a:t>- 2025</a:t>
                      </a:r>
                      <a:r>
                        <a:rPr lang="ko-KR" altLang="en-US" sz="1400" spc="-45">
                          <a:effectLst/>
                        </a:rPr>
                        <a:t>년까지 </a:t>
                      </a:r>
                      <a:r>
                        <a:rPr lang="en-US" altLang="ko-KR" sz="1400" spc="-45">
                          <a:effectLst/>
                        </a:rPr>
                        <a:t>110,000</a:t>
                      </a:r>
                      <a:r>
                        <a:rPr lang="ko-KR" altLang="en-US" sz="1400" spc="-45">
                          <a:effectLst/>
                        </a:rPr>
                        <a:t>톤</a:t>
                      </a:r>
                      <a:endParaRPr lang="ko-KR" altLang="en-US" sz="1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1228132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811DE58-D2D4-509E-338C-604CF0F2958A}"/>
              </a:ext>
            </a:extLst>
          </p:cNvPr>
          <p:cNvSpPr txBox="1">
            <a:spLocks/>
          </p:cNvSpPr>
          <p:nvPr/>
        </p:nvSpPr>
        <p:spPr>
          <a:xfrm>
            <a:off x="9234483" y="634299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err="1">
                <a:solidFill>
                  <a:srgbClr val="002060"/>
                </a:solidFill>
              </a:rPr>
              <a:t>S.Korea</a:t>
            </a:r>
            <a:endParaRPr lang="en-US" sz="3200" b="1" i="1">
              <a:solidFill>
                <a:srgbClr val="00206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E10120-06A9-4747-8A6C-D4B748FF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706" y="597349"/>
            <a:ext cx="1189294" cy="793818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E86848D7-2991-7797-E813-96AC42D76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8" y="1224120"/>
            <a:ext cx="679085" cy="270703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67FE2BF8-ACC3-E20D-DC45-D9595DDC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88" y="1190677"/>
            <a:ext cx="423681" cy="36577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5059B95-9093-F7F0-E3F0-0A6EB9057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573" y="1148263"/>
            <a:ext cx="679085" cy="355797"/>
          </a:xfrm>
          <a:prstGeom prst="rect">
            <a:avLst/>
          </a:prstGeom>
        </p:spPr>
      </p:pic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id="{F83F60B4-59A9-4822-DEE1-7AD0E350ACBB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20" name="화살표: 오각형 16">
            <a:extLst>
              <a:ext uri="{FF2B5EF4-FFF2-40B4-BE49-F238E27FC236}">
                <a16:creationId xmlns:a16="http://schemas.microsoft.com/office/drawing/2014/main" id="{4CAF780E-4C48-3988-A450-95E5BB78B0D2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id="{43692E0C-2D0E-1694-54F8-5AE53B14AC1B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4" name="화살표: 갈매기형 수장 5">
            <a:extLst>
              <a:ext uri="{FF2B5EF4-FFF2-40B4-BE49-F238E27FC236}">
                <a16:creationId xmlns:a16="http://schemas.microsoft.com/office/drawing/2014/main" id="{A6A147E7-EB0D-4AF3-1786-512B2D8CDA3A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72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63BD2-009A-4A0C-4296-9772DB0D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0" y="598580"/>
            <a:ext cx="5291518" cy="569175"/>
          </a:xfrm>
        </p:spPr>
        <p:txBody>
          <a:bodyPr>
            <a:noAutofit/>
          </a:bodyPr>
          <a:lstStyle/>
          <a:p>
            <a:r>
              <a:rPr lang="ko-KR" altLang="en-US" sz="3600" b="1"/>
              <a:t>한국 전해액 기업 성장세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8DE6780-2821-02C0-F8CD-CE7ACA86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" y="1910932"/>
            <a:ext cx="3771136" cy="2790377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3FD2E540-EDF1-AE2F-BB38-943D84F1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64" y="2336893"/>
            <a:ext cx="3963748" cy="218421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73E4DE-90FE-FD5B-125C-F3928AF32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149" y="2129168"/>
            <a:ext cx="3446975" cy="2391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3652AF-718D-A2CA-544A-FE168E687217}"/>
              </a:ext>
            </a:extLst>
          </p:cNvPr>
          <p:cNvSpPr txBox="1">
            <a:spLocks/>
          </p:cNvSpPr>
          <p:nvPr/>
        </p:nvSpPr>
        <p:spPr>
          <a:xfrm>
            <a:off x="9234483" y="634299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err="1">
                <a:solidFill>
                  <a:srgbClr val="002060"/>
                </a:solidFill>
              </a:rPr>
              <a:t>S.Korea</a:t>
            </a:r>
            <a:endParaRPr lang="en-US" sz="3200" b="1" i="1">
              <a:solidFill>
                <a:srgbClr val="00206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FC9162-47F6-A328-D0A3-74F35ED21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706" y="597349"/>
            <a:ext cx="1189294" cy="79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D88372-B909-27C3-915D-CCBEA6CDD4C3}"/>
              </a:ext>
            </a:extLst>
          </p:cNvPr>
          <p:cNvSpPr txBox="1"/>
          <p:nvPr/>
        </p:nvSpPr>
        <p:spPr>
          <a:xfrm>
            <a:off x="2492622" y="5994484"/>
            <a:ext cx="724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&lt; 2</a:t>
            </a:r>
            <a:r>
              <a:rPr lang="ko-KR" altLang="en-US" sz="2000" err="1"/>
              <a:t>차전지</a:t>
            </a:r>
            <a:r>
              <a:rPr lang="en-US" altLang="ko-KR" sz="2000"/>
              <a:t>, </a:t>
            </a:r>
            <a:r>
              <a:rPr lang="ko-KR" altLang="en-US" sz="2000"/>
              <a:t>전기차 </a:t>
            </a:r>
            <a:r>
              <a:rPr lang="en-US" altLang="ko-KR" sz="2000"/>
              <a:t>ESS, </a:t>
            </a:r>
            <a:r>
              <a:rPr lang="ko-KR" altLang="en-US" sz="2000"/>
              <a:t>소형 전지</a:t>
            </a:r>
            <a:r>
              <a:rPr lang="en-US" altLang="ko-KR" sz="2000"/>
              <a:t>, ELDC </a:t>
            </a:r>
            <a:r>
              <a:rPr lang="ko-KR" altLang="en-US" sz="2000"/>
              <a:t>제조 회사에 납품 </a:t>
            </a:r>
            <a:r>
              <a:rPr lang="en-US" altLang="ko-KR" sz="2000"/>
              <a:t>&gt;</a:t>
            </a:r>
            <a:endParaRPr lang="ko-KR" altLang="en-US" sz="200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EF35B18C-C1AC-B55F-CB2A-7BDB8BE4B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22" y="4685706"/>
            <a:ext cx="1774728" cy="707458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2A6C04A2-36C2-7E60-9B66-30825909B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954" y="4701309"/>
            <a:ext cx="692091" cy="597494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857A202-F2CD-C318-20BE-1DC8647A2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4331" y="4661614"/>
            <a:ext cx="1140395" cy="597494"/>
          </a:xfrm>
          <a:prstGeom prst="rect">
            <a:avLst/>
          </a:prstGeom>
        </p:spPr>
      </p:pic>
      <p:sp>
        <p:nvSpPr>
          <p:cNvPr id="15" name="화살표: 갈매기형 수장 5">
            <a:extLst>
              <a:ext uri="{FF2B5EF4-FFF2-40B4-BE49-F238E27FC236}">
                <a16:creationId xmlns:a16="http://schemas.microsoft.com/office/drawing/2014/main" id="{E4ECBB64-FC4C-15B6-1D38-D657749045F8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21" name="화살표: 오각형 16">
            <a:extLst>
              <a:ext uri="{FF2B5EF4-FFF2-40B4-BE49-F238E27FC236}">
                <a16:creationId xmlns:a16="http://schemas.microsoft.com/office/drawing/2014/main" id="{B22F5F1F-701E-8AA5-5296-A479DD0FBE56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5">
            <a:extLst>
              <a:ext uri="{FF2B5EF4-FFF2-40B4-BE49-F238E27FC236}">
                <a16:creationId xmlns:a16="http://schemas.microsoft.com/office/drawing/2014/main" id="{147A27F4-2A57-1B92-19F6-BEEF8EA95907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화살표: 갈매기형 수장 5">
            <a:extLst>
              <a:ext uri="{FF2B5EF4-FFF2-40B4-BE49-F238E27FC236}">
                <a16:creationId xmlns:a16="http://schemas.microsoft.com/office/drawing/2014/main" id="{81348989-43F1-CE5A-1AAA-329775A1F188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8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71F0-9ACB-B5FB-1514-8D33F948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765"/>
            <a:ext cx="4766097" cy="680013"/>
          </a:xfrm>
        </p:spPr>
        <p:txBody>
          <a:bodyPr>
            <a:normAutofit/>
          </a:bodyPr>
          <a:lstStyle/>
          <a:p>
            <a:r>
              <a:rPr lang="ko-KR" altLang="en-US" sz="3600" b="1">
                <a:cs typeface="Arial"/>
              </a:rPr>
              <a:t>미국</a:t>
            </a:r>
            <a:r>
              <a:rPr lang="en-US" altLang="ko-KR" sz="3600" b="1">
                <a:cs typeface="Arial"/>
              </a:rPr>
              <a:t> </a:t>
            </a:r>
            <a:r>
              <a:rPr lang="en-US" altLang="ko-KR" sz="3600" b="1" err="1">
                <a:cs typeface="Arial"/>
              </a:rPr>
              <a:t>전해액</a:t>
            </a:r>
            <a:r>
              <a:rPr lang="en-US" altLang="ko-KR" sz="3600" b="1">
                <a:cs typeface="Arial"/>
              </a:rPr>
              <a:t> </a:t>
            </a:r>
            <a:r>
              <a:rPr lang="en-US" altLang="ko-KR" sz="3600" b="1" err="1">
                <a:cs typeface="Arial"/>
              </a:rPr>
              <a:t>기업</a:t>
            </a:r>
            <a:r>
              <a:rPr lang="en-US" altLang="ko-KR" sz="3600" b="1">
                <a:cs typeface="Arial"/>
              </a:rPr>
              <a:t> </a:t>
            </a:r>
            <a:r>
              <a:rPr lang="en-US" altLang="ko-KR" sz="3600" b="1" err="1">
                <a:cs typeface="Arial"/>
              </a:rPr>
              <a:t>현황</a:t>
            </a:r>
            <a:endParaRPr lang="en-US" sz="3600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6BFAA9-349D-061C-8452-DB263A468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38199"/>
              </p:ext>
            </p:extLst>
          </p:nvPr>
        </p:nvGraphicFramePr>
        <p:xfrm>
          <a:off x="379314" y="2297892"/>
          <a:ext cx="11517782" cy="39273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3555">
                  <a:extLst>
                    <a:ext uri="{9D8B030D-6E8A-4147-A177-3AD203B41FA5}">
                      <a16:colId xmlns:a16="http://schemas.microsoft.com/office/drawing/2014/main" val="1666534307"/>
                    </a:ext>
                  </a:extLst>
                </a:gridCol>
                <a:gridCol w="9214227">
                  <a:extLst>
                    <a:ext uri="{9D8B030D-6E8A-4147-A177-3AD203B41FA5}">
                      <a16:colId xmlns:a16="http://schemas.microsoft.com/office/drawing/2014/main" val="60520229"/>
                    </a:ext>
                  </a:extLst>
                </a:gridCol>
              </a:tblGrid>
              <a:tr h="38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2000">
                          <a:effectLst/>
                        </a:rPr>
                        <a:t>기업 현황</a:t>
                      </a:r>
                      <a:endParaRPr lang="ko-KR" altLang="en-US" sz="32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354065"/>
                  </a:ext>
                </a:extLst>
              </a:tr>
              <a:tr h="15173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Honeywell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>
                        <a:spcAft>
                          <a:spcPts val="0"/>
                        </a:spcAft>
                      </a:pPr>
                      <a:endParaRPr lang="en-US" altLang="ko-KR" sz="1600">
                        <a:effectLst/>
                      </a:endParaRP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r>
                        <a:rPr lang="en-US" altLang="ko-KR" sz="1600">
                          <a:effectLst/>
                        </a:rPr>
                        <a:t>- </a:t>
                      </a:r>
                      <a:r>
                        <a:rPr lang="ko-KR" altLang="en-US" sz="1600">
                          <a:effectLst/>
                        </a:rPr>
                        <a:t>범용적이고 안전한 전해질 개발</a:t>
                      </a:r>
                      <a:endParaRPr lang="en-US" altLang="ko-KR" sz="1600">
                        <a:effectLst/>
                      </a:endParaRP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r>
                        <a:rPr lang="ko-KR" altLang="en-US" sz="1600">
                          <a:effectLst/>
                        </a:rPr>
                        <a:t> </a:t>
                      </a:r>
                      <a:endParaRPr lang="ko-KR" altLang="en-US" sz="2400">
                        <a:effectLst/>
                      </a:endParaRP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r>
                        <a:rPr lang="en-US" altLang="ko-KR" sz="1600">
                          <a:effectLst/>
                        </a:rPr>
                        <a:t>- </a:t>
                      </a:r>
                      <a:r>
                        <a:rPr lang="ko-KR" altLang="en-US" sz="1600">
                          <a:effectLst/>
                        </a:rPr>
                        <a:t>신생 기업에 생산 기술을 제공</a:t>
                      </a:r>
                      <a:endParaRPr lang="en-US" altLang="ko-KR" sz="1600">
                        <a:effectLst/>
                      </a:endParaRP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r>
                        <a:rPr lang="en-US" altLang="ko-KR" sz="1600">
                          <a:effectLst/>
                        </a:rPr>
                        <a:t> </a:t>
                      </a: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r>
                        <a:rPr lang="en-US" altLang="ko-KR" sz="1600">
                          <a:effectLst/>
                        </a:rPr>
                        <a:t> - </a:t>
                      </a:r>
                      <a:r>
                        <a:rPr lang="ko-KR" altLang="en-US" sz="1600">
                          <a:effectLst/>
                        </a:rPr>
                        <a:t>재생에너지 프로젝트 </a:t>
                      </a:r>
                      <a:r>
                        <a:rPr lang="en-US" altLang="ko-KR" sz="1600">
                          <a:effectLst/>
                        </a:rPr>
                        <a:t>ESS</a:t>
                      </a:r>
                      <a:r>
                        <a:rPr lang="ko-KR" altLang="en-US" sz="1600">
                          <a:effectLst/>
                        </a:rPr>
                        <a:t>에 배터리 활용 계획</a:t>
                      </a:r>
                      <a:endParaRPr lang="en-US" altLang="ko-KR" sz="2800">
                        <a:effectLst/>
                      </a:endParaRPr>
                    </a:p>
                    <a:p>
                      <a:pPr indent="129540" algn="ctr"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682738"/>
                  </a:ext>
                </a:extLst>
              </a:tr>
              <a:tr h="17111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Novolyte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err="1">
                          <a:effectLst/>
                        </a:rPr>
                        <a:t>리튬이온배터리</a:t>
                      </a:r>
                      <a:r>
                        <a:rPr lang="ko-KR" altLang="en-US" sz="1800">
                          <a:effectLst/>
                        </a:rPr>
                        <a:t> 전해액을 비롯한 특수 화학물질을 생산하는 업체</a:t>
                      </a:r>
                      <a:endParaRPr lang="ko-KR" altLang="en-US" sz="2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>
                          <a:effectLst/>
                        </a:rPr>
                        <a:t>기능성 전해액 브랜드</a:t>
                      </a:r>
                      <a:r>
                        <a:rPr lang="en-US" altLang="ko-KR" sz="1800">
                          <a:effectLst/>
                        </a:rPr>
                        <a:t>(</a:t>
                      </a:r>
                      <a:r>
                        <a:rPr lang="en-US" sz="1800" err="1">
                          <a:effectLst/>
                        </a:rPr>
                        <a:t>Purolyte</a:t>
                      </a:r>
                      <a:r>
                        <a:rPr lang="en-US" sz="1800">
                          <a:effectLst/>
                        </a:rPr>
                        <a:t>) </a:t>
                      </a:r>
                      <a:endParaRPr lang="en-US" sz="28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11468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FD6E75-43E9-7631-0923-D9BC941C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5" y="1623317"/>
            <a:ext cx="1607641" cy="474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553D03-6739-5930-AC6D-45DE8486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73" y="1533738"/>
            <a:ext cx="1314862" cy="56431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B65A6-C7C9-D531-9876-CA3619A1AECE}"/>
              </a:ext>
            </a:extLst>
          </p:cNvPr>
          <p:cNvSpPr txBox="1">
            <a:spLocks/>
          </p:cNvSpPr>
          <p:nvPr/>
        </p:nvSpPr>
        <p:spPr>
          <a:xfrm>
            <a:off x="9029649" y="556765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>
                <a:solidFill>
                  <a:srgbClr val="002060"/>
                </a:solidFill>
              </a:rPr>
              <a:t>America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8DFDD3-EC64-BC22-BC27-D19E36D71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669" y="642663"/>
            <a:ext cx="1118917" cy="594116"/>
          </a:xfrm>
          <a:prstGeom prst="rect">
            <a:avLst/>
          </a:prstGeom>
        </p:spPr>
      </p:pic>
      <p:sp>
        <p:nvSpPr>
          <p:cNvPr id="12" name="화살표: 갈매기형 수장 5">
            <a:extLst>
              <a:ext uri="{FF2B5EF4-FFF2-40B4-BE49-F238E27FC236}">
                <a16:creationId xmlns:a16="http://schemas.microsoft.com/office/drawing/2014/main" id="{D3534296-93D0-CF4B-6832-B3587C947837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화살표: 오각형 16">
            <a:extLst>
              <a:ext uri="{FF2B5EF4-FFF2-40B4-BE49-F238E27FC236}">
                <a16:creationId xmlns:a16="http://schemas.microsoft.com/office/drawing/2014/main" id="{056CF8AD-A4BD-836C-D804-5CF19C9DBD31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5">
            <a:extLst>
              <a:ext uri="{FF2B5EF4-FFF2-40B4-BE49-F238E27FC236}">
                <a16:creationId xmlns:a16="http://schemas.microsoft.com/office/drawing/2014/main" id="{4B3E477E-E7DD-8C13-FB72-75374688F481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화살표: 갈매기형 수장 5">
            <a:extLst>
              <a:ext uri="{FF2B5EF4-FFF2-40B4-BE49-F238E27FC236}">
                <a16:creationId xmlns:a16="http://schemas.microsoft.com/office/drawing/2014/main" id="{15699570-1291-9733-7708-0E4A874946EB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01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A170-0DB7-6F14-551C-AEA995AB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28" y="520973"/>
            <a:ext cx="5106303" cy="731537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+mj-ea"/>
                <a:cs typeface="Arial"/>
              </a:rPr>
              <a:t>중국</a:t>
            </a:r>
            <a:r>
              <a:rPr lang="en-US" altLang="ko-KR" sz="3600" b="1" dirty="0">
                <a:latin typeface="+mj-ea"/>
                <a:cs typeface="Arial"/>
              </a:rPr>
              <a:t> </a:t>
            </a:r>
            <a:r>
              <a:rPr lang="en-US" altLang="ko-KR" sz="3600" b="1" dirty="0" err="1">
                <a:latin typeface="+mj-ea"/>
                <a:cs typeface="Arial"/>
              </a:rPr>
              <a:t>전해액</a:t>
            </a:r>
            <a:r>
              <a:rPr lang="en-US" altLang="ko-KR" sz="3600" b="1" dirty="0">
                <a:latin typeface="+mj-ea"/>
                <a:cs typeface="Arial"/>
              </a:rPr>
              <a:t> </a:t>
            </a:r>
            <a:r>
              <a:rPr lang="en-US" altLang="ko-KR" sz="3600" b="1" dirty="0" err="1">
                <a:latin typeface="+mj-ea"/>
                <a:cs typeface="Arial"/>
              </a:rPr>
              <a:t>기업</a:t>
            </a:r>
            <a:r>
              <a:rPr lang="en-US" altLang="ko-KR" sz="3600" b="1" dirty="0">
                <a:latin typeface="+mj-ea"/>
                <a:cs typeface="Arial"/>
              </a:rPr>
              <a:t> </a:t>
            </a:r>
            <a:r>
              <a:rPr lang="en-US" altLang="ko-KR" sz="3600" b="1" dirty="0" err="1">
                <a:latin typeface="+mj-ea"/>
                <a:cs typeface="Arial"/>
              </a:rPr>
              <a:t>현황</a:t>
            </a:r>
            <a:endParaRPr lang="en-US" altLang="ko-KR" sz="3600" b="1" dirty="0">
              <a:latin typeface="+mj-ea"/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DA15F0-D620-F843-4442-A38B4563A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78195"/>
              </p:ext>
            </p:extLst>
          </p:nvPr>
        </p:nvGraphicFramePr>
        <p:xfrm>
          <a:off x="345056" y="1897812"/>
          <a:ext cx="11505199" cy="443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1039">
                  <a:extLst>
                    <a:ext uri="{9D8B030D-6E8A-4147-A177-3AD203B41FA5}">
                      <a16:colId xmlns:a16="http://schemas.microsoft.com/office/drawing/2014/main" val="849648819"/>
                    </a:ext>
                  </a:extLst>
                </a:gridCol>
                <a:gridCol w="9204160">
                  <a:extLst>
                    <a:ext uri="{9D8B030D-6E8A-4147-A177-3AD203B41FA5}">
                      <a16:colId xmlns:a16="http://schemas.microsoft.com/office/drawing/2014/main" val="3799477315"/>
                    </a:ext>
                  </a:extLst>
                </a:gridCol>
              </a:tblGrid>
              <a:tr h="647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기업 현황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9648279"/>
                  </a:ext>
                </a:extLst>
              </a:tr>
              <a:tr h="12639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Tinci</a:t>
                      </a:r>
                      <a:endParaRPr lang="en-US" sz="28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중국 전해액 최대 생산기업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연간 전해액 생산능력 </a:t>
                      </a:r>
                      <a:r>
                        <a:rPr lang="en-US" altLang="ko-KR" sz="1800" dirty="0">
                          <a:effectLst/>
                        </a:rPr>
                        <a:t>15</a:t>
                      </a:r>
                      <a:r>
                        <a:rPr lang="ko-KR" altLang="en-US" sz="1800" dirty="0" err="1">
                          <a:effectLst/>
                        </a:rPr>
                        <a:t>만톤</a:t>
                      </a:r>
                      <a:endParaRPr lang="ko-KR" altLang="en-US" sz="2800" dirty="0">
                        <a:effectLst/>
                      </a:endParaRPr>
                    </a:p>
                    <a:p>
                      <a:pPr indent="1295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</a:rPr>
                        <a:t>23~24</a:t>
                      </a:r>
                      <a:r>
                        <a:rPr lang="ko-KR" altLang="en-US" sz="1800" dirty="0">
                          <a:effectLst/>
                        </a:rPr>
                        <a:t>년에 </a:t>
                      </a:r>
                      <a:r>
                        <a:rPr lang="en-US" altLang="ko-KR" sz="1800" dirty="0">
                          <a:effectLst/>
                        </a:rPr>
                        <a:t>120</a:t>
                      </a:r>
                      <a:r>
                        <a:rPr lang="ko-KR" altLang="en-US" sz="1800" dirty="0">
                          <a:effectLst/>
                        </a:rPr>
                        <a:t>만 톤 이상의 전해액 생산능력을 갖춘 설비를 보유할 것으로 예상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006922"/>
                  </a:ext>
                </a:extLst>
              </a:tr>
              <a:tr h="12639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Capchem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연간 전해액 생산능력은 </a:t>
                      </a:r>
                      <a:r>
                        <a:rPr lang="en-US" altLang="ko-KR" sz="1800" dirty="0">
                          <a:effectLst/>
                        </a:rPr>
                        <a:t>7</a:t>
                      </a:r>
                      <a:r>
                        <a:rPr lang="ko-KR" altLang="en-US" sz="1800" dirty="0">
                          <a:effectLst/>
                        </a:rPr>
                        <a:t>만 </a:t>
                      </a:r>
                      <a:r>
                        <a:rPr lang="en-US" altLang="ko-KR" sz="1800" dirty="0">
                          <a:effectLst/>
                        </a:rPr>
                        <a:t>3000</a:t>
                      </a:r>
                      <a:r>
                        <a:rPr lang="ko-KR" altLang="en-US" sz="1800" dirty="0">
                          <a:effectLst/>
                        </a:rPr>
                        <a:t>톤</a:t>
                      </a:r>
                      <a:endParaRPr lang="ko-KR" altLang="en-US" sz="2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</a:rPr>
                        <a:t>24</a:t>
                      </a:r>
                      <a:r>
                        <a:rPr lang="ko-KR" altLang="en-US" sz="1800" dirty="0">
                          <a:effectLst/>
                        </a:rPr>
                        <a:t>년 상반기에 충칭에 연간 생산량 </a:t>
                      </a:r>
                      <a:r>
                        <a:rPr lang="en-US" altLang="ko-KR" sz="1800" dirty="0">
                          <a:effectLst/>
                        </a:rPr>
                        <a:t>20</a:t>
                      </a:r>
                      <a:r>
                        <a:rPr lang="ko-KR" altLang="en-US" sz="1800" dirty="0">
                          <a:effectLst/>
                        </a:rPr>
                        <a:t>만 톤 전해액 프로젝트 완공 예정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8277837"/>
                  </a:ext>
                </a:extLst>
              </a:tr>
              <a:tr h="12639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Guotai</a:t>
                      </a:r>
                      <a:r>
                        <a:rPr lang="en-US" sz="1800">
                          <a:effectLst/>
                        </a:rPr>
                        <a:t> Huarong</a:t>
                      </a:r>
                      <a:endParaRPr lang="en-US" sz="28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연간 전해액 생산능력은 </a:t>
                      </a:r>
                      <a:r>
                        <a:rPr lang="en-US" altLang="ko-KR" sz="1800" dirty="0">
                          <a:effectLst/>
                        </a:rPr>
                        <a:t>9</a:t>
                      </a:r>
                      <a:r>
                        <a:rPr lang="ko-KR" altLang="en-US" sz="1800" dirty="0" err="1">
                          <a:effectLst/>
                        </a:rPr>
                        <a:t>만톤</a:t>
                      </a:r>
                      <a:endParaRPr lang="ko-KR" altLang="en-US" sz="2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</a:rPr>
                        <a:t>22</a:t>
                      </a:r>
                      <a:r>
                        <a:rPr lang="ko-KR" altLang="en-US" sz="1800" dirty="0">
                          <a:effectLst/>
                        </a:rPr>
                        <a:t>년 폴란드에 전해액 연간 생산량 </a:t>
                      </a:r>
                      <a:r>
                        <a:rPr lang="en-US" altLang="ko-KR" sz="1800" dirty="0">
                          <a:effectLst/>
                        </a:rPr>
                        <a:t>26</a:t>
                      </a:r>
                      <a:r>
                        <a:rPr lang="ko-KR" altLang="en-US" sz="1800" dirty="0">
                          <a:effectLst/>
                        </a:rPr>
                        <a:t>만 톤의 프로젝트 건설 계획 발표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277282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C61424A-0BB6-0A93-7184-CCDB7720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837" y="693639"/>
            <a:ext cx="1258567" cy="8284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FA6011-AAD4-C6AF-9E40-DE7506013329}"/>
              </a:ext>
            </a:extLst>
          </p:cNvPr>
          <p:cNvSpPr txBox="1">
            <a:spLocks/>
          </p:cNvSpPr>
          <p:nvPr/>
        </p:nvSpPr>
        <p:spPr>
          <a:xfrm>
            <a:off x="9508303" y="573338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>
                <a:solidFill>
                  <a:srgbClr val="002060"/>
                </a:solidFill>
              </a:rPr>
              <a:t>China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650FE7-EF40-8444-FC91-9995EEE85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6" y="1306324"/>
            <a:ext cx="1434571" cy="4907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FC3C4EE-1123-61FC-3217-3E4006EFC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920" y="1357836"/>
            <a:ext cx="1182764" cy="387749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0026ED5-3F44-9EC7-F664-5941E5FEA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977" y="1358918"/>
            <a:ext cx="796041" cy="393973"/>
          </a:xfrm>
          <a:prstGeom prst="rect">
            <a:avLst/>
          </a:prstGeom>
        </p:spPr>
      </p:pic>
      <p:sp>
        <p:nvSpPr>
          <p:cNvPr id="13" name="화살표: 갈매기형 수장 5">
            <a:extLst>
              <a:ext uri="{FF2B5EF4-FFF2-40B4-BE49-F238E27FC236}">
                <a16:creationId xmlns:a16="http://schemas.microsoft.com/office/drawing/2014/main" id="{61C81C6A-4427-3C41-74AB-D9ED3AC12B4D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화살표: 오각형 16">
            <a:extLst>
              <a:ext uri="{FF2B5EF4-FFF2-40B4-BE49-F238E27FC236}">
                <a16:creationId xmlns:a16="http://schemas.microsoft.com/office/drawing/2014/main" id="{A9C29F2F-E04A-131B-24BB-AB8E152CB429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5">
            <a:extLst>
              <a:ext uri="{FF2B5EF4-FFF2-40B4-BE49-F238E27FC236}">
                <a16:creationId xmlns:a16="http://schemas.microsoft.com/office/drawing/2014/main" id="{DF1ACB54-D0BF-8144-EDD3-39B4B6F02EAA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id="{B01FDB15-B065-6FED-8FAF-E9E56176B674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5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1011875-AD30-4874-9F3F-D6B15B9A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18" y="850400"/>
            <a:ext cx="5759023" cy="175694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4076F65-7B97-27B0-AD15-948E22B1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79" y="1429829"/>
            <a:ext cx="2743200" cy="93846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688A73-56AB-0A79-5C81-395F84E9DFA0}"/>
              </a:ext>
            </a:extLst>
          </p:cNvPr>
          <p:cNvSpPr txBox="1">
            <a:spLocks/>
          </p:cNvSpPr>
          <p:nvPr/>
        </p:nvSpPr>
        <p:spPr>
          <a:xfrm>
            <a:off x="-72158" y="604172"/>
            <a:ext cx="5206852" cy="5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중국 전해액 기업 성장세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410F5D4-67BB-CE93-DE62-183D9CFC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79" y="3590398"/>
            <a:ext cx="2743200" cy="89931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3CDD79C-12D4-4304-42DC-2BD9CC05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668" y="5165087"/>
            <a:ext cx="2743200" cy="1357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6E013C-58C4-4C15-77C9-4023AAF3C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819" y="4910594"/>
            <a:ext cx="5573456" cy="1510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508812-9D40-A4F5-9856-F3A0D376E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19" y="2951208"/>
            <a:ext cx="5573456" cy="15431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DE88E4-D052-EB3A-F895-4D37189F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8837" y="693639"/>
            <a:ext cx="1258567" cy="82842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9EDF82C-976B-01E1-FBDC-FFC1AB131588}"/>
              </a:ext>
            </a:extLst>
          </p:cNvPr>
          <p:cNvSpPr txBox="1">
            <a:spLocks/>
          </p:cNvSpPr>
          <p:nvPr/>
        </p:nvSpPr>
        <p:spPr>
          <a:xfrm>
            <a:off x="9508303" y="573338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>
                <a:solidFill>
                  <a:srgbClr val="002060"/>
                </a:solidFill>
              </a:rPr>
              <a:t>China</a:t>
            </a:r>
          </a:p>
        </p:txBody>
      </p:sp>
      <p:sp>
        <p:nvSpPr>
          <p:cNvPr id="4" name="화살표: 갈매기형 수장 5">
            <a:extLst>
              <a:ext uri="{FF2B5EF4-FFF2-40B4-BE49-F238E27FC236}">
                <a16:creationId xmlns:a16="http://schemas.microsoft.com/office/drawing/2014/main" id="{38748F83-ACA8-7EB8-066B-127DAA636535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화살표: 오각형 16">
            <a:extLst>
              <a:ext uri="{FF2B5EF4-FFF2-40B4-BE49-F238E27FC236}">
                <a16:creationId xmlns:a16="http://schemas.microsoft.com/office/drawing/2014/main" id="{4E7558B1-1E26-F5CA-C883-DF666A7156E7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id="{CE863F49-65DF-3556-3A81-B3180DCE740F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4" name="화살표: 갈매기형 수장 5">
            <a:extLst>
              <a:ext uri="{FF2B5EF4-FFF2-40B4-BE49-F238E27FC236}">
                <a16:creationId xmlns:a16="http://schemas.microsoft.com/office/drawing/2014/main" id="{D736DD96-C167-F595-25C7-1435E6B9D00D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89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347-611A-5C28-D5BF-E60A7ED8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3" y="571762"/>
            <a:ext cx="4751060" cy="85083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cs typeface="Arial"/>
              </a:rPr>
              <a:t>일본 전해액 시장 현황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2D4C27-BC60-494B-7DB3-83717C43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085619"/>
              </p:ext>
            </p:extLst>
          </p:nvPr>
        </p:nvGraphicFramePr>
        <p:xfrm>
          <a:off x="560717" y="1883433"/>
          <a:ext cx="11399266" cy="3551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830">
                  <a:extLst>
                    <a:ext uri="{9D8B030D-6E8A-4147-A177-3AD203B41FA5}">
                      <a16:colId xmlns:a16="http://schemas.microsoft.com/office/drawing/2014/main" val="1891460091"/>
                    </a:ext>
                  </a:extLst>
                </a:gridCol>
                <a:gridCol w="9365436">
                  <a:extLst>
                    <a:ext uri="{9D8B030D-6E8A-4147-A177-3AD203B41FA5}">
                      <a16:colId xmlns:a16="http://schemas.microsoft.com/office/drawing/2014/main" val="3684541429"/>
                    </a:ext>
                  </a:extLst>
                </a:gridCol>
              </a:tblGrid>
              <a:tr h="804219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>
                          <a:effectLst/>
                        </a:rPr>
                        <a:t>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2400" b="1" dirty="0">
                          <a:effectLst/>
                        </a:rPr>
                        <a:t>기업 현황​</a:t>
                      </a:r>
                      <a:endParaRPr lang="ko-KR" alt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310153"/>
                  </a:ext>
                </a:extLst>
              </a:tr>
              <a:tr h="13738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>
                          <a:effectLst/>
                          <a:latin typeface="+mn-ea"/>
                          <a:ea typeface="+mn-ea"/>
                        </a:rPr>
                        <a:t>Mitsubishi ​</a:t>
                      </a:r>
                    </a:p>
                    <a:p>
                      <a:pPr algn="ctr" rtl="0" fontAlgn="base"/>
                      <a:r>
                        <a:rPr lang="en-US" sz="2000" b="1">
                          <a:effectLst/>
                          <a:latin typeface="+mn-ea"/>
                          <a:ea typeface="+mn-ea"/>
                        </a:rPr>
                        <a:t>Chemical​</a:t>
                      </a:r>
                      <a:endParaRPr lang="en-US" sz="2000" b="1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연간 생산능력은 </a:t>
                      </a: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년 기준 약 </a:t>
                      </a: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60,000t</a:t>
                      </a:r>
                      <a:endParaRPr lang="ko-KR" altLang="en-US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173379"/>
                  </a:ext>
                </a:extLst>
              </a:tr>
              <a:tr h="13738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>
                          <a:effectLst/>
                          <a:latin typeface="+mn-ea"/>
                          <a:ea typeface="+mn-ea"/>
                        </a:rPr>
                        <a:t>Central Glass ​</a:t>
                      </a:r>
                    </a:p>
                    <a:p>
                      <a:pPr algn="ctr" rtl="0" fontAlgn="base"/>
                      <a:r>
                        <a:rPr lang="en-US" sz="2000" b="1" err="1">
                          <a:effectLst/>
                          <a:latin typeface="+mn-ea"/>
                          <a:ea typeface="+mn-ea"/>
                        </a:rPr>
                        <a:t>Co.Ltd</a:t>
                      </a:r>
                      <a:r>
                        <a:rPr lang="en-US" sz="2000" b="1">
                          <a:effectLst/>
                          <a:latin typeface="+mn-ea"/>
                          <a:ea typeface="+mn-ea"/>
                        </a:rPr>
                        <a:t>​</a:t>
                      </a:r>
                      <a:endParaRPr lang="en-US" sz="2000" b="1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연간 생산능력은 </a:t>
                      </a: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년 기준 약 </a:t>
                      </a: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50,000t</a:t>
                      </a:r>
                      <a:endParaRPr lang="ko-KR" altLang="en-US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696979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269034F-A42D-9A8E-D000-6EB9178CF88F}"/>
              </a:ext>
            </a:extLst>
          </p:cNvPr>
          <p:cNvSpPr txBox="1">
            <a:spLocks/>
          </p:cNvSpPr>
          <p:nvPr/>
        </p:nvSpPr>
        <p:spPr>
          <a:xfrm>
            <a:off x="9508303" y="573338"/>
            <a:ext cx="2224896" cy="490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>
                <a:solidFill>
                  <a:srgbClr val="002060"/>
                </a:solidFill>
              </a:rPr>
              <a:t>Japan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0047-F60D-3F1A-550A-B9B1D690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461" y="672695"/>
            <a:ext cx="823126" cy="655979"/>
          </a:xfrm>
          <a:prstGeom prst="rect">
            <a:avLst/>
          </a:prstGeom>
        </p:spPr>
      </p:pic>
      <p:sp>
        <p:nvSpPr>
          <p:cNvPr id="10" name="화살표: 갈매기형 수장 5">
            <a:extLst>
              <a:ext uri="{FF2B5EF4-FFF2-40B4-BE49-F238E27FC236}">
                <a16:creationId xmlns:a16="http://schemas.microsoft.com/office/drawing/2014/main" id="{0F20EAC0-36B4-A10C-1CE8-845ED98EA547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화살표: 오각형 16">
            <a:extLst>
              <a:ext uri="{FF2B5EF4-FFF2-40B4-BE49-F238E27FC236}">
                <a16:creationId xmlns:a16="http://schemas.microsoft.com/office/drawing/2014/main" id="{3F774251-1999-B816-1FBD-8437EE0C582B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id="{7E03506E-CB14-C295-B8B3-2242447CF32E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id="{245FF575-9AD6-FD11-95EC-05001ECC4528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4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34FC-2634-972B-AB14-5FBEAC8F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5095"/>
            <a:ext cx="3884147" cy="698901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+mn-ea"/>
                <a:ea typeface="+mn-ea"/>
                <a:cs typeface="Arial"/>
              </a:rPr>
              <a:t>전고체</a:t>
            </a:r>
            <a:r>
              <a:rPr lang="en-US" sz="3600" b="1" dirty="0">
                <a:latin typeface="+mn-ea"/>
                <a:ea typeface="+mn-ea"/>
                <a:cs typeface="Arial"/>
              </a:rPr>
              <a:t> </a:t>
            </a:r>
            <a:r>
              <a:rPr lang="ko-KR" altLang="en-US" sz="3600" b="1" dirty="0">
                <a:latin typeface="+mn-ea"/>
                <a:ea typeface="+mn-ea"/>
                <a:cs typeface="Arial"/>
              </a:rPr>
              <a:t>시장</a:t>
            </a:r>
            <a:r>
              <a:rPr lang="en-US" sz="3600" b="1" dirty="0">
                <a:latin typeface="+mn-ea"/>
                <a:ea typeface="+mn-ea"/>
                <a:cs typeface="Arial"/>
              </a:rPr>
              <a:t> </a:t>
            </a:r>
            <a:r>
              <a:rPr lang="ko-KR" altLang="en-US" sz="3600" b="1" dirty="0">
                <a:latin typeface="+mn-ea"/>
                <a:ea typeface="+mn-ea"/>
                <a:cs typeface="Arial"/>
              </a:rPr>
              <a:t>동향</a:t>
            </a:r>
            <a:endParaRPr lang="en-US" sz="3600" b="1" dirty="0">
              <a:latin typeface="+mn-ea"/>
              <a:ea typeface="+mn-ea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14266B-09DA-317A-AC91-2B8A8B81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4" y="1540749"/>
            <a:ext cx="10003753" cy="4367052"/>
          </a:xfrm>
          <a:prstGeom prst="rect">
            <a:avLst/>
          </a:prstGeom>
        </p:spPr>
      </p:pic>
      <p:sp>
        <p:nvSpPr>
          <p:cNvPr id="11" name="화살표: 갈매기형 수장 5">
            <a:extLst>
              <a:ext uri="{FF2B5EF4-FFF2-40B4-BE49-F238E27FC236}">
                <a16:creationId xmlns:a16="http://schemas.microsoft.com/office/drawing/2014/main" id="{842E3883-EAAD-12B8-DEC4-B857D8A7471E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3" name="화살표: 오각형 16">
            <a:extLst>
              <a:ext uri="{FF2B5EF4-FFF2-40B4-BE49-F238E27FC236}">
                <a16:creationId xmlns:a16="http://schemas.microsoft.com/office/drawing/2014/main" id="{115D0B3E-792D-68DA-17E4-3523E3F28EFE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5">
            <a:extLst>
              <a:ext uri="{FF2B5EF4-FFF2-40B4-BE49-F238E27FC236}">
                <a16:creationId xmlns:a16="http://schemas.microsoft.com/office/drawing/2014/main" id="{F4888DB6-C12A-9AE4-ED0E-8B9BE46F5FC9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id="{733041B3-2748-165D-6B1C-5E8F611F5574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73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B838-9618-C91D-8F5E-EB823E6F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6483203" cy="698901"/>
          </a:xfrm>
        </p:spPr>
        <p:txBody>
          <a:bodyPr>
            <a:normAutofit/>
          </a:bodyPr>
          <a:lstStyle/>
          <a:p>
            <a:r>
              <a:rPr lang="en-US" altLang="ko-KR" sz="3600" b="1" err="1">
                <a:cs typeface="Arial"/>
              </a:rPr>
              <a:t>전고체</a:t>
            </a:r>
            <a:r>
              <a:rPr lang="en-US" altLang="ko-KR" sz="3600" b="1">
                <a:cs typeface="Arial"/>
              </a:rPr>
              <a:t> </a:t>
            </a:r>
            <a:r>
              <a:rPr lang="en-US" altLang="ko-KR" sz="3600" b="1" err="1">
                <a:cs typeface="Arial"/>
              </a:rPr>
              <a:t>배터리</a:t>
            </a:r>
            <a:r>
              <a:rPr lang="en-US" altLang="ko-KR" sz="3600" b="1">
                <a:cs typeface="Arial"/>
              </a:rPr>
              <a:t> </a:t>
            </a:r>
            <a:r>
              <a:rPr lang="en-US" altLang="ko-KR" sz="3600" b="1" err="1">
                <a:cs typeface="Arial"/>
              </a:rPr>
              <a:t>개발</a:t>
            </a:r>
            <a:r>
              <a:rPr lang="en-US" altLang="ko-KR" sz="3600" b="1">
                <a:cs typeface="Arial"/>
              </a:rPr>
              <a:t> </a:t>
            </a:r>
            <a:r>
              <a:rPr lang="en-US" altLang="ko-KR" sz="3600" b="1" err="1">
                <a:cs typeface="Arial"/>
              </a:rPr>
              <a:t>현황</a:t>
            </a:r>
            <a:endParaRPr lang="en-US" sz="3600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323D72-93A2-CF81-E3F6-B7C41A608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91571"/>
              </p:ext>
            </p:extLst>
          </p:nvPr>
        </p:nvGraphicFramePr>
        <p:xfrm>
          <a:off x="712996" y="1263722"/>
          <a:ext cx="10961768" cy="51108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9935">
                  <a:extLst>
                    <a:ext uri="{9D8B030D-6E8A-4147-A177-3AD203B41FA5}">
                      <a16:colId xmlns:a16="http://schemas.microsoft.com/office/drawing/2014/main" val="3103891850"/>
                    </a:ext>
                  </a:extLst>
                </a:gridCol>
                <a:gridCol w="4423518">
                  <a:extLst>
                    <a:ext uri="{9D8B030D-6E8A-4147-A177-3AD203B41FA5}">
                      <a16:colId xmlns:a16="http://schemas.microsoft.com/office/drawing/2014/main" val="1866925086"/>
                    </a:ext>
                  </a:extLst>
                </a:gridCol>
                <a:gridCol w="5168315">
                  <a:extLst>
                    <a:ext uri="{9D8B030D-6E8A-4147-A177-3AD203B41FA5}">
                      <a16:colId xmlns:a16="http://schemas.microsoft.com/office/drawing/2014/main" val="2604552680"/>
                    </a:ext>
                  </a:extLst>
                </a:gridCol>
              </a:tblGrid>
              <a:tr h="3532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기업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개발현황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2123689"/>
                  </a:ext>
                </a:extLst>
              </a:tr>
              <a:tr h="115152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한국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삼성 </a:t>
                      </a:r>
                      <a:r>
                        <a:rPr lang="en-US" sz="1800" spc="-45">
                          <a:effectLst/>
                        </a:rPr>
                        <a:t>SDI</a:t>
                      </a: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 dirty="0">
                          <a:effectLst/>
                        </a:rPr>
                        <a:t>-    </a:t>
                      </a:r>
                      <a:r>
                        <a:rPr lang="ko-KR" altLang="en-US" sz="1800" spc="-45" dirty="0" err="1">
                          <a:effectLst/>
                        </a:rPr>
                        <a:t>덴드라이트</a:t>
                      </a:r>
                      <a:r>
                        <a:rPr lang="ko-KR" altLang="en-US" sz="1800" spc="-45" dirty="0">
                          <a:effectLst/>
                        </a:rPr>
                        <a:t> 현상 해결 기술 개발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marL="285750" indent="-2857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800" spc="-45" dirty="0">
                          <a:effectLst/>
                        </a:rPr>
                        <a:t>1</a:t>
                      </a:r>
                      <a:r>
                        <a:rPr lang="ko-KR" altLang="en-US" sz="1800" spc="-45" dirty="0">
                          <a:effectLst/>
                        </a:rPr>
                        <a:t>회 충전 주행거리 </a:t>
                      </a:r>
                      <a:r>
                        <a:rPr lang="en-US" altLang="ko-KR" sz="1800" spc="-45" dirty="0">
                          <a:effectLst/>
                        </a:rPr>
                        <a:t>800</a:t>
                      </a:r>
                      <a:r>
                        <a:rPr lang="en-US" sz="1800" spc="-45" dirty="0">
                          <a:effectLst/>
                        </a:rPr>
                        <a:t>km</a:t>
                      </a:r>
                    </a:p>
                    <a:p>
                      <a:pPr marL="342900" indent="-3429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800" spc="-45" dirty="0">
                          <a:effectLst/>
                        </a:rPr>
                        <a:t>1,000</a:t>
                      </a:r>
                      <a:r>
                        <a:rPr lang="ko-KR" altLang="en-US" sz="1800" spc="-45" dirty="0">
                          <a:effectLst/>
                        </a:rPr>
                        <a:t>회 이상 재충전 가능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8105450"/>
                  </a:ext>
                </a:extLst>
              </a:tr>
              <a:tr h="477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spc="-45">
                          <a:effectLst/>
                        </a:rPr>
                        <a:t>KBSI</a:t>
                      </a: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spc="-45" dirty="0">
                          <a:effectLst/>
                        </a:rPr>
                        <a:t>Flexible battery</a:t>
                      </a:r>
                      <a:endParaRPr lang="en-U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690110"/>
                  </a:ext>
                </a:extLst>
              </a:tr>
              <a:tr h="30710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중국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 err="1">
                          <a:effectLst/>
                        </a:rPr>
                        <a:t>비야디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중국 전고체 전해질 특허 최다 보유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0429762"/>
                  </a:ext>
                </a:extLst>
              </a:tr>
              <a:tr h="3071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닝더스다이</a:t>
                      </a:r>
                      <a:endParaRPr lang="ko-KR" altLang="en-US" sz="2400" err="1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>
                          <a:effectLst/>
                        </a:rPr>
                        <a:t>21년 </a:t>
                      </a:r>
                      <a:r>
                        <a:rPr lang="ko-KR" altLang="en-US" sz="1800" spc="-45">
                          <a:effectLst/>
                        </a:rPr>
                        <a:t>전고체 배터리 샘플 개발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132596"/>
                  </a:ext>
                </a:extLst>
              </a:tr>
              <a:tr h="75415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일본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spc="-45">
                          <a:effectLst/>
                        </a:rPr>
                        <a:t>TOYOTA</a:t>
                      </a: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 dirty="0">
                          <a:effectLst/>
                        </a:rPr>
                        <a:t>- 21</a:t>
                      </a:r>
                      <a:r>
                        <a:rPr lang="ko-KR" altLang="en-US" sz="1800" spc="-45" dirty="0">
                          <a:effectLst/>
                        </a:rPr>
                        <a:t>년 최초 </a:t>
                      </a:r>
                      <a:r>
                        <a:rPr lang="ko-KR" altLang="en-US" sz="1800" spc="-45" dirty="0" err="1">
                          <a:effectLst/>
                        </a:rPr>
                        <a:t>전고체</a:t>
                      </a:r>
                      <a:r>
                        <a:rPr lang="ko-KR" altLang="en-US" sz="1800" spc="-45" dirty="0">
                          <a:effectLst/>
                        </a:rPr>
                        <a:t> 전기차 공개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 dirty="0">
                          <a:effectLst/>
                        </a:rPr>
                        <a:t>- </a:t>
                      </a:r>
                      <a:r>
                        <a:rPr lang="ko-KR" altLang="en-US" sz="1800" spc="-45" dirty="0" err="1">
                          <a:effectLst/>
                        </a:rPr>
                        <a:t>전고체</a:t>
                      </a:r>
                      <a:r>
                        <a:rPr lang="ko-KR" altLang="en-US" sz="1800" spc="-45" dirty="0">
                          <a:effectLst/>
                        </a:rPr>
                        <a:t> 배터리 특허 최다 보유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5055289"/>
                  </a:ext>
                </a:extLst>
              </a:tr>
              <a:tr h="480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spc="-45">
                          <a:effectLst/>
                        </a:rPr>
                        <a:t>NISSAN</a:t>
                      </a: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 dirty="0">
                          <a:effectLst/>
                        </a:rPr>
                        <a:t>28</a:t>
                      </a:r>
                      <a:r>
                        <a:rPr lang="ko-KR" altLang="en-US" sz="1800" spc="-45" dirty="0">
                          <a:effectLst/>
                        </a:rPr>
                        <a:t>년까지 </a:t>
                      </a:r>
                      <a:r>
                        <a:rPr lang="ko-KR" altLang="en-US" sz="1800" spc="-45" dirty="0" err="1">
                          <a:effectLst/>
                        </a:rPr>
                        <a:t>전고체</a:t>
                      </a:r>
                      <a:r>
                        <a:rPr lang="ko-KR" altLang="en-US" sz="1800" spc="-45" dirty="0">
                          <a:effectLst/>
                        </a:rPr>
                        <a:t> 전기차 양산 계획 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555829"/>
                  </a:ext>
                </a:extLst>
              </a:tr>
              <a:tr h="58907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800" spc="-45">
                          <a:effectLst/>
                        </a:rPr>
                        <a:t>미국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spc="-45">
                          <a:effectLst/>
                        </a:rPr>
                        <a:t>Solid power</a:t>
                      </a:r>
                      <a:endParaRPr 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spc="-45">
                          <a:effectLst/>
                        </a:rPr>
                        <a:t> </a:t>
                      </a:r>
                      <a:r>
                        <a:rPr lang="ko-KR" altLang="en-US" sz="1800" spc="-45">
                          <a:effectLst/>
                        </a:rPr>
                        <a:t>포드 자동차 배터리 공급</a:t>
                      </a:r>
                      <a:endParaRPr lang="ko-KR" altLang="en-US" sz="240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4260830"/>
                  </a:ext>
                </a:extLst>
              </a:tr>
              <a:tr h="5890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spc="-45">
                          <a:effectLst/>
                        </a:rPr>
                        <a:t>Quantumscape</a:t>
                      </a:r>
                      <a:endParaRPr lang="en-US" sz="2400" err="1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spc="-45" dirty="0">
                          <a:effectLst/>
                        </a:rPr>
                        <a:t>폭스바겐에 배터리 공급</a:t>
                      </a:r>
                      <a:endParaRPr lang="en-US" altLang="ko-KR" sz="1800" spc="-45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62492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563C8A-70EE-8658-D38F-49E1EB9F1C9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2" name="화살표: 갈매기형 수장 5">
            <a:extLst>
              <a:ext uri="{FF2B5EF4-FFF2-40B4-BE49-F238E27FC236}">
                <a16:creationId xmlns:a16="http://schemas.microsoft.com/office/drawing/2014/main" id="{FDDCA48A-5E7B-7BA5-F789-82D09BD5D570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화살표: 오각형 16">
            <a:extLst>
              <a:ext uri="{FF2B5EF4-FFF2-40B4-BE49-F238E27FC236}">
                <a16:creationId xmlns:a16="http://schemas.microsoft.com/office/drawing/2014/main" id="{3075F245-E6F6-D875-6D56-A9267C32AB2A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1.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5">
            <a:extLst>
              <a:ext uri="{FF2B5EF4-FFF2-40B4-BE49-F238E27FC236}">
                <a16:creationId xmlns:a16="http://schemas.microsoft.com/office/drawing/2014/main" id="{6D343692-2242-DDC6-45A2-D780A4B5F04E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4. </a:t>
            </a:r>
            <a:r>
              <a:rPr lang="en-US" altLang="ko-KR" err="1">
                <a:solidFill>
                  <a:schemeClr val="bg1"/>
                </a:solidFill>
              </a:rPr>
              <a:t>동향</a:t>
            </a:r>
            <a:endParaRPr lang="ko-KR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id="{F0E874B2-A3B7-D25F-E36D-8A2F8F815D15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06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DA4E2CC-160E-F30F-4307-5DD2F337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6636"/>
            <a:ext cx="11218637" cy="43659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/>
              <a:t>이것만은 알고가자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92773D2-93F7-0223-0C8A-1409C96E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06686"/>
            <a:ext cx="10515600" cy="897164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968828" y="1196637"/>
            <a:ext cx="719187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800" b="1"/>
              <a:t>Conclusion.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4769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BA3D-193E-12FD-30C9-0E2A6330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4493" cy="575611"/>
          </a:xfrm>
        </p:spPr>
        <p:txBody>
          <a:bodyPr/>
          <a:lstStyle/>
          <a:p>
            <a:r>
              <a:rPr lang="ko-KR" altLang="en-US" sz="2800" b="1" err="1">
                <a:latin typeface="Malgun Gothic"/>
                <a:ea typeface="Malgun Gothic"/>
                <a:cs typeface="Arial"/>
              </a:rPr>
              <a:t>Key</a:t>
            </a:r>
            <a:r>
              <a:rPr lang="ko-KR" altLang="en-US" sz="2800" b="1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800" b="1" err="1">
                <a:latin typeface="Malgun Gothic"/>
                <a:ea typeface="Malgun Gothic"/>
                <a:cs typeface="Arial"/>
              </a:rPr>
              <a:t>Point</a:t>
            </a:r>
            <a:endParaRPr lang="ko-KR" altLang="en-US" sz="28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09C1-45AE-D679-7257-D469B94C08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016" y="688370"/>
            <a:ext cx="12078984" cy="6072026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0" indent="0">
              <a:lnSpc>
                <a:spcPct val="145000"/>
              </a:lnSpc>
              <a:buNone/>
            </a:pPr>
            <a:r>
              <a:rPr lang="en-US" altLang="ko-KR" sz="5000" b="1" dirty="0">
                <a:latin typeface="+mn-ea"/>
                <a:cs typeface="Arial"/>
              </a:rPr>
              <a:t>1. </a:t>
            </a:r>
            <a:r>
              <a:rPr lang="ko-KR" altLang="en-US" sz="5000" b="1" dirty="0">
                <a:latin typeface="+mn-ea"/>
                <a:cs typeface="Arial"/>
              </a:rPr>
              <a:t>배터리에서 전해질의 중요성</a:t>
            </a:r>
            <a:endParaRPr lang="en-US" altLang="ko-KR" sz="5000" b="1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Arial"/>
              </a:rPr>
              <a:t>- </a:t>
            </a:r>
            <a:r>
              <a:rPr lang="ko-KR" altLang="en-US" sz="4000" dirty="0">
                <a:latin typeface="+mn-ea"/>
                <a:cs typeface="Arial"/>
              </a:rPr>
              <a:t>배터리 </a:t>
            </a:r>
            <a:r>
              <a:rPr lang="ko-KR" altLang="en-US" sz="4000" b="1" dirty="0">
                <a:latin typeface="+mn-ea"/>
                <a:cs typeface="Arial"/>
              </a:rPr>
              <a:t>안전성</a:t>
            </a:r>
            <a:r>
              <a:rPr lang="en-US" altLang="ko-KR" sz="4000" dirty="0">
                <a:latin typeface="+mn-ea"/>
                <a:cs typeface="Arial"/>
              </a:rPr>
              <a:t>, </a:t>
            </a:r>
            <a:r>
              <a:rPr lang="en-US" altLang="ko-KR" sz="4000" b="1" dirty="0">
                <a:latin typeface="+mn-ea"/>
                <a:cs typeface="Arial"/>
              </a:rPr>
              <a:t>Energy Density </a:t>
            </a:r>
            <a:r>
              <a:rPr lang="ko-KR" altLang="en-US" sz="4000" dirty="0">
                <a:latin typeface="+mn-ea"/>
                <a:cs typeface="Arial"/>
              </a:rPr>
              <a:t>결정</a:t>
            </a:r>
            <a:endParaRPr lang="en-US" altLang="ko-KR" sz="4000" b="1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5000" b="1" dirty="0">
                <a:latin typeface="+mn-ea"/>
                <a:cs typeface="Arial"/>
              </a:rPr>
              <a:t>2. </a:t>
            </a:r>
            <a:r>
              <a:rPr lang="en-US" altLang="ko-KR" sz="5000" b="1" dirty="0" err="1">
                <a:latin typeface="+mn-ea"/>
                <a:cs typeface="Arial"/>
              </a:rPr>
              <a:t>전해액</a:t>
            </a:r>
            <a:endParaRPr lang="en-US" altLang="ko-KR" sz="5000" b="1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Arial"/>
              </a:rPr>
              <a:t>-   </a:t>
            </a:r>
            <a:r>
              <a:rPr lang="en-US" altLang="ko-KR" sz="4000" dirty="0" err="1">
                <a:latin typeface="+mn-ea"/>
                <a:cs typeface="Arial"/>
              </a:rPr>
              <a:t>구성</a:t>
            </a:r>
            <a:r>
              <a:rPr lang="en-US" altLang="ko-KR" sz="4000" dirty="0">
                <a:latin typeface="+mn-ea"/>
                <a:cs typeface="Arial"/>
              </a:rPr>
              <a:t>: </a:t>
            </a:r>
            <a:r>
              <a:rPr lang="en-US" altLang="ko-KR" sz="4000" b="1" dirty="0" err="1">
                <a:latin typeface="+mn-ea"/>
                <a:cs typeface="Arial"/>
              </a:rPr>
              <a:t>리튬</a:t>
            </a:r>
            <a:r>
              <a:rPr lang="en-US" altLang="ko-KR" sz="4000" b="1" dirty="0">
                <a:latin typeface="+mn-ea"/>
                <a:cs typeface="Arial"/>
              </a:rPr>
              <a:t> 염</a:t>
            </a:r>
            <a:r>
              <a:rPr lang="en-US" altLang="ko-KR" sz="4000" dirty="0">
                <a:latin typeface="+mn-ea"/>
                <a:cs typeface="Arial"/>
              </a:rPr>
              <a:t>, </a:t>
            </a:r>
            <a:r>
              <a:rPr lang="en-US" altLang="ko-KR" sz="4000" b="1" dirty="0" err="1">
                <a:latin typeface="+mn-ea"/>
                <a:cs typeface="Arial"/>
              </a:rPr>
              <a:t>유기</a:t>
            </a:r>
            <a:r>
              <a:rPr lang="en-US" altLang="ko-KR" sz="4000" b="1" dirty="0">
                <a:latin typeface="+mn-ea"/>
                <a:cs typeface="Arial"/>
              </a:rPr>
              <a:t> </a:t>
            </a:r>
            <a:r>
              <a:rPr lang="en-US" altLang="ko-KR" sz="4000" b="1" dirty="0" err="1">
                <a:latin typeface="+mn-ea"/>
                <a:cs typeface="Arial"/>
              </a:rPr>
              <a:t>용매</a:t>
            </a:r>
            <a:r>
              <a:rPr lang="en-US" altLang="ko-KR" sz="4000" dirty="0">
                <a:latin typeface="+mn-ea"/>
                <a:cs typeface="Arial"/>
              </a:rPr>
              <a:t>, </a:t>
            </a:r>
            <a:r>
              <a:rPr lang="en-US" altLang="ko-KR" sz="4000" b="1" dirty="0" err="1">
                <a:latin typeface="+mn-ea"/>
                <a:cs typeface="Arial"/>
              </a:rPr>
              <a:t>첨가제</a:t>
            </a:r>
            <a:r>
              <a:rPr lang="en-US" altLang="ko-KR" sz="4000" dirty="0">
                <a:latin typeface="+mn-ea"/>
                <a:cs typeface="Arial"/>
              </a:rPr>
              <a:t>  </a:t>
            </a:r>
          </a:p>
          <a:p>
            <a:pPr>
              <a:lnSpc>
                <a:spcPct val="145000"/>
              </a:lnSpc>
              <a:buFontTx/>
              <a:buChar char="-"/>
            </a:pPr>
            <a:r>
              <a:rPr lang="en-US" sz="4000" dirty="0" err="1">
                <a:latin typeface="+mn-ea"/>
                <a:cs typeface="+mn-lt"/>
              </a:rPr>
              <a:t>메커니즘</a:t>
            </a:r>
            <a:r>
              <a:rPr lang="en-US" sz="4000" dirty="0">
                <a:latin typeface="+mn-ea"/>
                <a:cs typeface="+mn-lt"/>
              </a:rPr>
              <a:t>: </a:t>
            </a:r>
            <a:r>
              <a:rPr lang="ko-KR" altLang="en-US" sz="4000" dirty="0">
                <a:latin typeface="+mn-ea"/>
                <a:cs typeface="+mn-lt"/>
              </a:rPr>
              <a:t>이온이 </a:t>
            </a:r>
            <a:r>
              <a:rPr lang="ko-KR" altLang="en-US" sz="4000" b="1" dirty="0">
                <a:latin typeface="+mn-ea"/>
                <a:cs typeface="+mn-lt"/>
              </a:rPr>
              <a:t>유체</a:t>
            </a:r>
            <a:r>
              <a:rPr lang="ko-KR" altLang="en-US" sz="4000" dirty="0">
                <a:latin typeface="+mn-ea"/>
                <a:cs typeface="+mn-lt"/>
              </a:rPr>
              <a:t>에서 자유롭게 </a:t>
            </a:r>
            <a:r>
              <a:rPr lang="ko-KR" altLang="en-US" sz="4000" b="1" dirty="0">
                <a:latin typeface="+mn-ea"/>
                <a:cs typeface="+mn-lt"/>
              </a:rPr>
              <a:t>이동</a:t>
            </a:r>
            <a:endParaRPr lang="en-US" altLang="ko-KR" sz="4000" b="1" dirty="0">
              <a:latin typeface="+mn-ea"/>
              <a:cs typeface="+mn-lt"/>
            </a:endParaRPr>
          </a:p>
          <a:p>
            <a:pPr>
              <a:lnSpc>
                <a:spcPct val="145000"/>
              </a:lnSpc>
              <a:buFontTx/>
              <a:buChar char="-"/>
            </a:pPr>
            <a:r>
              <a:rPr lang="ko-KR" altLang="en-US" sz="4000" dirty="0">
                <a:latin typeface="+mn-ea"/>
                <a:cs typeface="Arial"/>
              </a:rPr>
              <a:t>해결점</a:t>
            </a:r>
            <a:r>
              <a:rPr lang="en-US" altLang="ko-KR" sz="4000" dirty="0">
                <a:latin typeface="+mn-ea"/>
                <a:cs typeface="Arial"/>
              </a:rPr>
              <a:t>: </a:t>
            </a:r>
            <a:r>
              <a:rPr lang="ko-KR" altLang="en-US" sz="4000" dirty="0">
                <a:latin typeface="+mn-ea"/>
                <a:cs typeface="Arial"/>
              </a:rPr>
              <a:t>낮은 </a:t>
            </a:r>
            <a:r>
              <a:rPr lang="ko-KR" altLang="en-US" sz="4000" b="1" dirty="0">
                <a:latin typeface="+mn-ea"/>
                <a:cs typeface="Arial"/>
              </a:rPr>
              <a:t>안전성</a:t>
            </a:r>
            <a:r>
              <a:rPr lang="en-US" altLang="ko-KR" sz="4000" dirty="0">
                <a:latin typeface="+mn-ea"/>
                <a:cs typeface="Arial"/>
              </a:rPr>
              <a:t>, </a:t>
            </a:r>
            <a:r>
              <a:rPr lang="ko-KR" altLang="en-US" sz="4000" dirty="0">
                <a:latin typeface="+mn-ea"/>
                <a:cs typeface="Arial"/>
              </a:rPr>
              <a:t>큰 </a:t>
            </a:r>
            <a:r>
              <a:rPr lang="ko-KR" altLang="en-US" sz="4000" b="1" dirty="0">
                <a:latin typeface="+mn-ea"/>
                <a:cs typeface="Arial"/>
              </a:rPr>
              <a:t>크기</a:t>
            </a:r>
            <a:endParaRPr lang="en-US" altLang="ko-KR" sz="4000" b="1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5000" b="1" dirty="0">
                <a:latin typeface="+mn-ea"/>
                <a:cs typeface="Arial"/>
              </a:rPr>
              <a:t>3. </a:t>
            </a:r>
            <a:r>
              <a:rPr lang="en-US" sz="5000" b="1" dirty="0" err="1">
                <a:latin typeface="+mn-ea"/>
                <a:cs typeface="+mn-lt"/>
              </a:rPr>
              <a:t>전고체</a:t>
            </a:r>
            <a:r>
              <a:rPr lang="en-US" sz="5000" b="1" dirty="0">
                <a:latin typeface="+mn-ea"/>
                <a:cs typeface="+mn-lt"/>
              </a:rPr>
              <a:t> </a:t>
            </a:r>
            <a:r>
              <a:rPr lang="ko-KR" altLang="en-US" sz="5000" b="1" dirty="0">
                <a:latin typeface="+mn-ea"/>
                <a:cs typeface="+mn-lt"/>
              </a:rPr>
              <a:t>전해질</a:t>
            </a:r>
            <a:endParaRPr lang="en-US" altLang="ko-KR" sz="5000" b="1" dirty="0">
              <a:latin typeface="+mn-ea"/>
              <a:cs typeface="+mn-lt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+mn-lt"/>
              </a:rPr>
              <a:t>-   </a:t>
            </a:r>
            <a:r>
              <a:rPr lang="ko-KR" altLang="en-US" sz="4000" dirty="0">
                <a:latin typeface="+mn-ea"/>
                <a:cs typeface="+mn-lt"/>
              </a:rPr>
              <a:t>구성</a:t>
            </a:r>
            <a:r>
              <a:rPr lang="en-US" altLang="ko-KR" sz="4000" dirty="0">
                <a:latin typeface="+mn-ea"/>
                <a:cs typeface="+mn-lt"/>
              </a:rPr>
              <a:t>: </a:t>
            </a:r>
            <a:r>
              <a:rPr lang="ko-KR" altLang="en-US" sz="4000" dirty="0">
                <a:latin typeface="+mn-ea"/>
                <a:cs typeface="+mn-lt"/>
              </a:rPr>
              <a:t>전해액의 </a:t>
            </a:r>
            <a:r>
              <a:rPr lang="ko-KR" altLang="en-US" sz="4000" b="1" dirty="0">
                <a:latin typeface="+mn-ea"/>
                <a:cs typeface="+mn-lt"/>
              </a:rPr>
              <a:t>고형</a:t>
            </a:r>
            <a:r>
              <a:rPr lang="ko-KR" altLang="en-US" sz="4000" dirty="0">
                <a:latin typeface="+mn-ea"/>
                <a:cs typeface="+mn-lt"/>
              </a:rPr>
              <a:t> 물질</a:t>
            </a:r>
            <a:r>
              <a:rPr lang="en-US" altLang="ko-KR" sz="4000" dirty="0">
                <a:latin typeface="+mn-ea"/>
                <a:cs typeface="+mn-lt"/>
              </a:rPr>
              <a:t> </a:t>
            </a: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+mn-lt"/>
              </a:rPr>
              <a:t>-</a:t>
            </a:r>
            <a:r>
              <a:rPr lang="ko-KR" altLang="en-US" sz="4000" dirty="0">
                <a:latin typeface="+mn-ea"/>
                <a:cs typeface="+mn-lt"/>
              </a:rPr>
              <a:t>   메커니즘</a:t>
            </a:r>
            <a:r>
              <a:rPr lang="en-US" sz="4000" dirty="0">
                <a:latin typeface="+mn-ea"/>
                <a:cs typeface="+mn-lt"/>
              </a:rPr>
              <a:t>:</a:t>
            </a:r>
            <a:r>
              <a:rPr lang="en-US" altLang="ko-KR" sz="4000" dirty="0">
                <a:latin typeface="+mn-ea"/>
                <a:cs typeface="+mn-lt"/>
              </a:rPr>
              <a:t> </a:t>
            </a:r>
            <a:r>
              <a:rPr lang="ko-KR" altLang="en-US" sz="4000" dirty="0">
                <a:latin typeface="+mn-ea"/>
                <a:cs typeface="+mn-lt"/>
              </a:rPr>
              <a:t>이온이</a:t>
            </a:r>
            <a:r>
              <a:rPr lang="en-US" sz="4000" dirty="0">
                <a:latin typeface="+mn-ea"/>
                <a:cs typeface="+mn-lt"/>
              </a:rPr>
              <a:t> </a:t>
            </a:r>
            <a:r>
              <a:rPr lang="ko-KR" altLang="en-US" sz="4000" b="1" dirty="0">
                <a:latin typeface="+mn-ea"/>
                <a:cs typeface="+mn-lt"/>
              </a:rPr>
              <a:t>고체</a:t>
            </a:r>
            <a:r>
              <a:rPr lang="en-US" sz="4000" b="1" dirty="0">
                <a:latin typeface="+mn-ea"/>
                <a:cs typeface="+mn-lt"/>
              </a:rPr>
              <a:t> </a:t>
            </a:r>
            <a:r>
              <a:rPr lang="ko-KR" altLang="en-US" sz="4000" b="1" dirty="0">
                <a:latin typeface="+mn-ea"/>
                <a:cs typeface="+mn-lt"/>
              </a:rPr>
              <a:t>격자</a:t>
            </a:r>
            <a:r>
              <a:rPr lang="ko-KR" altLang="en-US" sz="4000" dirty="0">
                <a:latin typeface="+mn-ea"/>
                <a:cs typeface="+mn-lt"/>
              </a:rPr>
              <a:t>에서 이동</a:t>
            </a:r>
            <a:endParaRPr lang="en-US" altLang="ko-KR" sz="4000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Arial"/>
              </a:rPr>
              <a:t>-   </a:t>
            </a:r>
            <a:r>
              <a:rPr lang="ko-KR" altLang="en-US" sz="4000" dirty="0">
                <a:latin typeface="+mn-ea"/>
                <a:cs typeface="Arial"/>
              </a:rPr>
              <a:t>해결점:</a:t>
            </a:r>
            <a:r>
              <a:rPr lang="ko-KR" altLang="en-US" sz="4000" b="1" dirty="0">
                <a:latin typeface="+mn-ea"/>
                <a:cs typeface="Arial"/>
              </a:rPr>
              <a:t>  </a:t>
            </a:r>
            <a:r>
              <a:rPr lang="ko-KR" altLang="en-US" sz="4000" dirty="0">
                <a:latin typeface="+mn-ea"/>
                <a:cs typeface="Arial"/>
              </a:rPr>
              <a:t>낮은</a:t>
            </a:r>
            <a:r>
              <a:rPr lang="ko-KR" altLang="en-US" sz="4000" b="1" dirty="0">
                <a:latin typeface="+mn-ea"/>
                <a:cs typeface="Arial"/>
              </a:rPr>
              <a:t> 이온전도도</a:t>
            </a:r>
            <a:r>
              <a:rPr lang="ko-KR" altLang="en-US" sz="4000" dirty="0">
                <a:latin typeface="+mn-ea"/>
                <a:cs typeface="Arial"/>
              </a:rPr>
              <a:t>, 낮은 </a:t>
            </a:r>
            <a:r>
              <a:rPr lang="ko-KR" altLang="en-US" sz="4000" b="1" dirty="0">
                <a:latin typeface="+mn-ea"/>
                <a:cs typeface="Arial"/>
              </a:rPr>
              <a:t>수명</a:t>
            </a:r>
            <a:endParaRPr lang="en-US" altLang="ko-KR" sz="4000" b="1" dirty="0">
              <a:latin typeface="+mn-ea"/>
              <a:cs typeface="Arial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5000" b="1" dirty="0">
                <a:latin typeface="+mn-ea"/>
                <a:cs typeface="Arial"/>
              </a:rPr>
              <a:t>4. </a:t>
            </a:r>
            <a:r>
              <a:rPr lang="ko-KR" altLang="en-US" sz="5000" b="1" dirty="0">
                <a:latin typeface="+mn-ea"/>
                <a:cs typeface="Arial"/>
              </a:rPr>
              <a:t>개발 시장</a:t>
            </a:r>
            <a:r>
              <a:rPr lang="en-US" sz="5000" b="1" dirty="0">
                <a:latin typeface="+mn-ea"/>
                <a:cs typeface="+mn-lt"/>
              </a:rPr>
              <a:t> </a:t>
            </a:r>
            <a:r>
              <a:rPr lang="en-US" sz="5000" b="1" dirty="0" err="1">
                <a:latin typeface="+mn-ea"/>
                <a:cs typeface="+mn-lt"/>
              </a:rPr>
              <a:t>동향</a:t>
            </a:r>
            <a:endParaRPr lang="en-US" sz="5000" b="1" dirty="0">
              <a:latin typeface="+mn-ea"/>
              <a:cs typeface="+mn-lt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+mn-lt"/>
              </a:rPr>
              <a:t>-   </a:t>
            </a:r>
            <a:r>
              <a:rPr lang="ko-KR" altLang="en-US" sz="4000" dirty="0">
                <a:latin typeface="+mn-ea"/>
                <a:cs typeface="+mn-lt"/>
              </a:rPr>
              <a:t>리튬 이온전지용 </a:t>
            </a:r>
            <a:r>
              <a:rPr lang="ko-KR" altLang="en-US" sz="4000" b="1" dirty="0">
                <a:latin typeface="+mn-ea"/>
                <a:cs typeface="+mn-lt"/>
              </a:rPr>
              <a:t>전해액 양산 </a:t>
            </a:r>
            <a:r>
              <a:rPr lang="ko-KR" altLang="en-US" sz="4000" dirty="0">
                <a:latin typeface="+mn-ea"/>
                <a:cs typeface="+mn-lt"/>
              </a:rPr>
              <a:t>중</a:t>
            </a:r>
            <a:endParaRPr lang="en-US" altLang="ko-KR" sz="4000" dirty="0">
              <a:latin typeface="+mn-ea"/>
              <a:cs typeface="+mn-lt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altLang="ko-KR" sz="4000" dirty="0">
                <a:latin typeface="+mn-ea"/>
                <a:cs typeface="Arial"/>
              </a:rPr>
              <a:t>-   </a:t>
            </a:r>
            <a:r>
              <a:rPr lang="ko-KR" altLang="en-US" sz="4000" dirty="0">
                <a:latin typeface="+mn-ea"/>
                <a:cs typeface="Arial"/>
              </a:rPr>
              <a:t>그러나 안전성 및 </a:t>
            </a:r>
            <a:r>
              <a:rPr lang="en-US" altLang="ko-KR" sz="4000" dirty="0">
                <a:latin typeface="+mn-ea"/>
                <a:cs typeface="Arial"/>
              </a:rPr>
              <a:t>Energy Density </a:t>
            </a:r>
            <a:r>
              <a:rPr lang="ko-KR" altLang="en-US" sz="4000" dirty="0">
                <a:latin typeface="+mn-ea"/>
                <a:cs typeface="Arial"/>
              </a:rPr>
              <a:t>문제로 </a:t>
            </a:r>
            <a:r>
              <a:rPr lang="ko-KR" altLang="en-US" sz="4000" dirty="0" err="1">
                <a:latin typeface="+mn-ea"/>
                <a:cs typeface="Arial"/>
              </a:rPr>
              <a:t>전고체</a:t>
            </a:r>
            <a:r>
              <a:rPr lang="ko-KR" altLang="en-US" sz="4000" dirty="0">
                <a:latin typeface="+mn-ea"/>
                <a:cs typeface="Arial"/>
              </a:rPr>
              <a:t> 배터리용 </a:t>
            </a:r>
            <a:r>
              <a:rPr lang="ko-KR" altLang="en-US" sz="4000" b="1" dirty="0">
                <a:latin typeface="+mn-ea"/>
                <a:cs typeface="Arial"/>
              </a:rPr>
              <a:t>고체 전해질 개발</a:t>
            </a:r>
            <a:endParaRPr lang="ko-KR" alt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59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DA4E2CC-160E-F30F-4307-5DD2F337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6636"/>
            <a:ext cx="11218637" cy="43659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 dirty="0"/>
              <a:t>배터리에서 전해질이란</a:t>
            </a:r>
            <a:r>
              <a:rPr lang="en-US" altLang="ko-KR" sz="6600" b="1" dirty="0"/>
              <a:t>?</a:t>
            </a:r>
            <a:endParaRPr lang="ko-KR" altLang="en-US" sz="6600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92773D2-93F7-0223-0C8A-1409C96E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06686"/>
            <a:ext cx="10515600" cy="897164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968828" y="1196637"/>
            <a:ext cx="719187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800" b="1"/>
              <a:t>Introduction.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5934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48BE-C53C-9593-333C-4936EE44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55854" cy="571627"/>
          </a:xfrm>
        </p:spPr>
        <p:txBody>
          <a:bodyPr>
            <a:noAutofit/>
          </a:bodyPr>
          <a:lstStyle/>
          <a:p>
            <a:r>
              <a:rPr lang="en-US" sz="3600" dirty="0">
                <a:cs typeface="Arial"/>
              </a:rPr>
              <a:t>References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29E3-0FA7-E924-6E27-02370F242E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928687"/>
            <a:ext cx="10515600" cy="50006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sz="1400" dirty="0">
              <a:latin typeface="+mn-ea"/>
              <a:cs typeface="+mn-lt"/>
            </a:endParaRPr>
          </a:p>
          <a:p>
            <a:pPr marL="0" indent="0">
              <a:buNone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이태훈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오준형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정연진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장민영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&amp;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이동희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(n.d.). 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이차전지 글로벌 시장동향 보고서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(pp. 224-265).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n.p.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: KOTRA.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한국기초과학연구원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 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구겨도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잘라도 작동하는 </a:t>
            </a:r>
            <a:r>
              <a:rPr lang="ko-KR" altLang="en-US" sz="1400" b="0" i="1" dirty="0" err="1">
                <a:solidFill>
                  <a:srgbClr val="000000"/>
                </a:solidFill>
                <a:effectLst/>
                <a:latin typeface="+mn-ea"/>
              </a:rPr>
              <a:t>전고체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 이차전지 개발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KBSI, 2021.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Kwangman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Kim, Jimin Oh,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Dongwok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Shin,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Juyung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Kim, &amp;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Youngkee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Lee. (n.d.). 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차세대 </a:t>
            </a:r>
            <a:r>
              <a:rPr lang="ko-KR" altLang="en-US" sz="1400" b="0" i="1" dirty="0" err="1">
                <a:solidFill>
                  <a:srgbClr val="000000"/>
                </a:solidFill>
                <a:effectLst/>
                <a:latin typeface="+mn-ea"/>
              </a:rPr>
              <a:t>리튬이차전지용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 고체 전해질 기술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(pp. 1-11).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n.p.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: ETRI.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000000"/>
              </a:solidFill>
              <a:latin typeface="+mn-ea"/>
              <a:cs typeface="+mn-lt"/>
            </a:endParaRPr>
          </a:p>
          <a:p>
            <a:pPr marL="0" indent="0" algn="l"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What Is Battery Electrolyte and How Does It Work? . (2021).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  <a:hlinkClick r:id="rId2"/>
              </a:rPr>
              <a:t>https://dragonflyenergy.com/battery-electrolyte/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indent="0" algn="l">
              <a:buNone/>
            </a:pP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[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과학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]KIST,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이온 전도도 높은 고체 전해질 개발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...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안전한 리튬 전지 상용화 가까이에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(2022). https://www.etnews.com/20220119000074.</a:t>
            </a:r>
            <a:endParaRPr lang="en-US" sz="1400" dirty="0">
              <a:latin typeface="+mn-ea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+mn-ea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Solid-state Battery Working Principle, Uses, and Advantages . (2022).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https://studiousguy.com/solid-state-battery-working-principle-uses-advantages/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+mn-ea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Jumi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Kim, Jimin Oh,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Juyoung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Kim,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Youngkee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Lee,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Kwangman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Kim. (2019). </a:t>
            </a:r>
            <a:r>
              <a:rPr lang="ko-KR" altLang="en-US" sz="1400" b="0" i="1" dirty="0" err="1">
                <a:solidFill>
                  <a:srgbClr val="000000"/>
                </a:solidFill>
                <a:effectLst/>
                <a:latin typeface="+mn-ea"/>
              </a:rPr>
              <a:t>리튬이차전지용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+mn-ea"/>
              </a:rPr>
              <a:t> 고체 전해질의 최근 진전과 전망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(.). Journal of the Korean Electrochemical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M.Henriksen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D.Bjerketvedta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S.Forseth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K.Vaagsaether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(2019).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+mn-ea"/>
              </a:rPr>
              <a:t>Explosion characteristics for Li-ion battery electrolytes at elevated temperatures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(.).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ElSEVIER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n.p.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ko-KR" altLang="en-US" sz="1400" dirty="0"/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 Sans KR"/>
              </a:rPr>
              <a:t>Youngkyu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 Kim. </a:t>
            </a:r>
            <a:r>
              <a:rPr lang="ko-KR" altLang="en-US" sz="1400" b="0" i="1" dirty="0" err="1">
                <a:solidFill>
                  <a:srgbClr val="000000"/>
                </a:solidFill>
                <a:effectLst/>
                <a:latin typeface="Noto Sans KR"/>
              </a:rPr>
              <a:t>리튬이차전지용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Noto Sans KR"/>
              </a:rPr>
              <a:t> 전해액 및 첨가제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제일모직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 Sans KR"/>
              </a:rPr>
              <a:t>테크노세미켐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, n.d..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solidFill>
                <a:srgbClr val="000000"/>
              </a:solidFill>
              <a:latin typeface="Noto Sans K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"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리튬이온을 위한 베스트 드라이버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전해액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'." </a:t>
            </a:r>
            <a:r>
              <a:rPr lang="ko-KR" altLang="en-US" sz="1400" b="0" i="1" dirty="0">
                <a:solidFill>
                  <a:srgbClr val="000000"/>
                </a:solidFill>
                <a:effectLst/>
                <a:latin typeface="Noto Sans KR"/>
              </a:rPr>
              <a:t>삼성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"/>
              </a:rPr>
              <a:t>SDI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, n.d., https://www.samsungsdi.co.kr/column/technology/detail/56541.html?listType= gallery. 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Noto Sans K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err="1">
                <a:ea typeface="+mn-lt"/>
                <a:cs typeface="+mn-lt"/>
              </a:rPr>
              <a:t>김영규</a:t>
            </a:r>
            <a:r>
              <a:rPr lang="en-US" sz="1400" dirty="0">
                <a:ea typeface="+mn-lt"/>
                <a:cs typeface="+mn-lt"/>
              </a:rPr>
              <a:t>. (2007). </a:t>
            </a:r>
            <a:r>
              <a:rPr lang="en-US" sz="1400" dirty="0" err="1">
                <a:ea typeface="+mn-lt"/>
                <a:cs typeface="+mn-lt"/>
              </a:rPr>
              <a:t>리튬이차전지용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전해액</a:t>
            </a:r>
            <a:r>
              <a:rPr lang="en-US" sz="1400" dirty="0">
                <a:ea typeface="+mn-lt"/>
                <a:cs typeface="+mn-lt"/>
              </a:rPr>
              <a:t> 및 </a:t>
            </a:r>
            <a:r>
              <a:rPr lang="en-US" sz="1400" dirty="0" err="1">
                <a:ea typeface="+mn-lt"/>
                <a:cs typeface="+mn-lt"/>
              </a:rPr>
              <a:t>첨가제</a:t>
            </a:r>
            <a:r>
              <a:rPr lang="en-US" sz="1400" dirty="0">
                <a:ea typeface="+mn-lt"/>
                <a:cs typeface="+mn-lt"/>
              </a:rPr>
              <a:t>. </a:t>
            </a:r>
            <a:r>
              <a:rPr lang="en-US" sz="1400" i="1" dirty="0">
                <a:ea typeface="+mn-lt"/>
                <a:cs typeface="+mn-lt"/>
              </a:rPr>
              <a:t>2007년 12월 </a:t>
            </a:r>
            <a:r>
              <a:rPr lang="en-US" sz="1400" i="1" dirty="0" err="1">
                <a:ea typeface="+mn-lt"/>
                <a:cs typeface="+mn-lt"/>
              </a:rPr>
              <a:t>전자공학회지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i="1" dirty="0">
                <a:ea typeface="+mn-lt"/>
                <a:cs typeface="+mn-lt"/>
              </a:rPr>
              <a:t>34</a:t>
            </a:r>
            <a:r>
              <a:rPr lang="en-US" sz="1400" dirty="0">
                <a:ea typeface="+mn-lt"/>
                <a:cs typeface="+mn-lt"/>
              </a:rPr>
              <a:t>(21), pp. 1393-1403.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4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1594FD-9BE3-3E23-12F6-326CA8E0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43" y="1409369"/>
            <a:ext cx="8093604" cy="3893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65C40-0DE5-43AF-6A5C-8E6B199C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13" y="-20682"/>
            <a:ext cx="6353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896-FEE8-0063-E586-D88F5225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0176"/>
            <a:ext cx="10515600" cy="637646"/>
          </a:xfrm>
        </p:spPr>
        <p:txBody>
          <a:bodyPr anchor="b">
            <a:normAutofit/>
          </a:bodyPr>
          <a:lstStyle/>
          <a:p>
            <a:r>
              <a:rPr lang="ko-KR" altLang="en-US" sz="3600" b="1">
                <a:latin typeface="Malgun Gothic"/>
                <a:ea typeface="Malgun Gothic"/>
                <a:cs typeface="Arial"/>
              </a:rPr>
              <a:t>이상적인 전해질 </a:t>
            </a:r>
            <a:endParaRPr lang="en-US" altLang="ko-KR" sz="36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3B6B-47D5-6FCC-C5CF-7080C77301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396" y="1970097"/>
            <a:ext cx="6673038" cy="4118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+mn-ea"/>
                <a:cs typeface="+mn-lt"/>
              </a:rPr>
              <a:t>      1.</a:t>
            </a:r>
            <a:r>
              <a:rPr lang="ko-KR" altLang="en-US" sz="2400" dirty="0">
                <a:latin typeface="+mn-ea"/>
                <a:cs typeface="+mn-lt"/>
              </a:rPr>
              <a:t> 높은 이온전도도</a:t>
            </a:r>
            <a:r>
              <a:rPr lang="en-US" sz="2400" dirty="0">
                <a:latin typeface="+mn-ea"/>
                <a:cs typeface="+mn-lt"/>
              </a:rPr>
              <a:t>.</a:t>
            </a:r>
            <a:endParaRPr lang="en-US" sz="2400" dirty="0">
              <a:latin typeface="+mn-ea"/>
              <a:cs typeface="Arial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+mn-ea"/>
                <a:cs typeface="+mn-lt"/>
              </a:rPr>
              <a:t>      2.</a:t>
            </a:r>
            <a:r>
              <a:rPr lang="ko-KR" altLang="en-US" sz="2400" dirty="0">
                <a:latin typeface="+mn-ea"/>
                <a:cs typeface="+mn-lt"/>
              </a:rPr>
              <a:t> 높은 배터리 사이클.</a:t>
            </a:r>
            <a:endParaRPr lang="en-US" altLang="ko-KR" sz="2400" dirty="0">
              <a:latin typeface="+mn-ea"/>
              <a:cs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+mn-ea"/>
                <a:cs typeface="+mn-lt"/>
              </a:rPr>
              <a:t>      3.</a:t>
            </a:r>
            <a:r>
              <a:rPr lang="ko-KR" altLang="en-US" sz="2400" dirty="0">
                <a:latin typeface="+mn-ea"/>
                <a:cs typeface="+mn-lt"/>
              </a:rPr>
              <a:t> 화학적</a:t>
            </a:r>
            <a:r>
              <a:rPr lang="en-US" sz="2400" dirty="0">
                <a:latin typeface="+mn-ea"/>
                <a:cs typeface="+mn-lt"/>
              </a:rPr>
              <a:t>,</a:t>
            </a:r>
            <a:r>
              <a:rPr lang="ko-KR" altLang="en-US" sz="2400" dirty="0">
                <a:latin typeface="+mn-ea"/>
                <a:cs typeface="+mn-lt"/>
              </a:rPr>
              <a:t> 전기적으로 안정적</a:t>
            </a:r>
            <a:r>
              <a:rPr lang="en-US" sz="2400" dirty="0">
                <a:latin typeface="+mn-ea"/>
                <a:cs typeface="+mn-lt"/>
              </a:rPr>
              <a:t>.</a:t>
            </a:r>
            <a:r>
              <a:rPr lang="ko-KR" altLang="en-US" sz="2400" dirty="0">
                <a:latin typeface="+mn-ea"/>
                <a:cs typeface="+mn-lt"/>
              </a:rPr>
              <a:t> </a:t>
            </a:r>
            <a:endParaRPr lang="en-US" sz="2400" dirty="0">
              <a:latin typeface="+mn-ea"/>
              <a:cs typeface="Arial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+mn-ea"/>
                <a:cs typeface="+mn-lt"/>
              </a:rPr>
              <a:t>      4.</a:t>
            </a:r>
            <a:r>
              <a:rPr lang="ko-KR" altLang="en-US" sz="2400" dirty="0">
                <a:latin typeface="+mn-ea"/>
                <a:cs typeface="+mn-lt"/>
              </a:rPr>
              <a:t> 낮은 어는 점</a:t>
            </a:r>
            <a:r>
              <a:rPr lang="en-US" altLang="ko-KR" sz="2400" dirty="0">
                <a:latin typeface="+mn-ea"/>
                <a:cs typeface="+mn-lt"/>
              </a:rPr>
              <a:t>, </a:t>
            </a:r>
            <a:r>
              <a:rPr lang="ko-KR" altLang="en-US" sz="2400" dirty="0">
                <a:latin typeface="+mn-ea"/>
                <a:cs typeface="+mn-lt"/>
              </a:rPr>
              <a:t>높은 끓는 점</a:t>
            </a:r>
            <a:r>
              <a:rPr lang="en-US" sz="2400" dirty="0">
                <a:latin typeface="+mn-ea"/>
                <a:cs typeface="+mn-lt"/>
              </a:rPr>
              <a:t>.</a:t>
            </a:r>
            <a:endParaRPr lang="en-US" sz="2400" dirty="0">
              <a:latin typeface="+mn-ea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9D59BE3-02EF-FE78-AC15-7047A9599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3" r="19474" b="2"/>
          <a:stretch/>
        </p:blipFill>
        <p:spPr>
          <a:xfrm>
            <a:off x="6806031" y="1889713"/>
            <a:ext cx="4603673" cy="411859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5874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71DE1-B5B3-346D-255C-F86C9725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41693" cy="3852862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b="1">
                <a:cs typeface="Arial"/>
              </a:rPr>
              <a:t>전해액</a:t>
            </a:r>
            <a:endParaRPr lang="ko-KR" altLang="en-US" sz="66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74F2C-AD62-F969-0B85-E13A41AE3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340577"/>
            <a:ext cx="10515600" cy="98402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/>
              <a:t>전해액 구성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전해액 메커니즘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C5DEF-8595-566F-0D0B-9AF1C0AB1D28}"/>
              </a:ext>
            </a:extLst>
          </p:cNvPr>
          <p:cNvSpPr txBox="1"/>
          <p:nvPr/>
        </p:nvSpPr>
        <p:spPr>
          <a:xfrm>
            <a:off x="968828" y="1196637"/>
            <a:ext cx="500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/>
              <a:t>PART 1.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1167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906F00-8D00-BE82-EF6F-E8D65F9E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31" y="1400175"/>
            <a:ext cx="8809937" cy="508049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FEBCB70-0B33-2CB6-1348-2BA205024BC8}"/>
              </a:ext>
            </a:extLst>
          </p:cNvPr>
          <p:cNvSpPr txBox="1">
            <a:spLocks/>
          </p:cNvSpPr>
          <p:nvPr/>
        </p:nvSpPr>
        <p:spPr>
          <a:xfrm>
            <a:off x="0" y="605538"/>
            <a:ext cx="5126804" cy="94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1-1. </a:t>
            </a:r>
            <a:r>
              <a:rPr lang="ko-KR" altLang="en-US" sz="3600" b="1">
                <a:latin typeface="+mj-ea"/>
              </a:rPr>
              <a:t>전해액 구성</a:t>
            </a:r>
            <a:endParaRPr lang="en-US" altLang="ko-KR" sz="3600" b="1">
              <a:latin typeface="+mj-ea"/>
            </a:endParaRPr>
          </a:p>
        </p:txBody>
      </p:sp>
      <p:sp>
        <p:nvSpPr>
          <p:cNvPr id="11" name="화살표: 갈매기형 수장 5">
            <a:extLst>
              <a:ext uri="{FF2B5EF4-FFF2-40B4-BE49-F238E27FC236}">
                <a16:creationId xmlns:a16="http://schemas.microsoft.com/office/drawing/2014/main" id="{2AD60BD0-AF7D-3065-BB41-C2A23B452CB5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각형 16">
            <a:extLst>
              <a:ext uri="{FF2B5EF4-FFF2-40B4-BE49-F238E27FC236}">
                <a16:creationId xmlns:a16="http://schemas.microsoft.com/office/drawing/2014/main" id="{CDDD375D-C780-399C-1D4E-111C4A518DB1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1. </a:t>
            </a:r>
            <a:r>
              <a:rPr lang="en-US" altLang="ko-KR" err="1">
                <a:solidFill>
                  <a:schemeClr val="bg1"/>
                </a:solidFill>
              </a:rPr>
              <a:t>전해액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16" name="화살표: 갈매기형 수장 5">
            <a:extLst>
              <a:ext uri="{FF2B5EF4-FFF2-40B4-BE49-F238E27FC236}">
                <a16:creationId xmlns:a16="http://schemas.microsoft.com/office/drawing/2014/main" id="{8A1D199F-57D3-0860-F446-276EFED43FED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id="{E5BD2F6B-D511-F9D4-9A5D-1E4A0760D2F0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863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CB3E73-43C9-944D-4483-DCD0A6BBBC17}"/>
              </a:ext>
            </a:extLst>
          </p:cNvPr>
          <p:cNvSpPr txBox="1"/>
          <p:nvPr/>
        </p:nvSpPr>
        <p:spPr>
          <a:xfrm>
            <a:off x="2068851" y="5407878"/>
            <a:ext cx="8348597" cy="1044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>
                <a:latin typeface="맑은 고딕"/>
                <a:ea typeface="맑은 고딕"/>
              </a:rPr>
              <a:t>-</a:t>
            </a:r>
            <a:r>
              <a:rPr lang="en-US" altLang="ko-KR" sz="2200" b="1">
                <a:solidFill>
                  <a:srgbClr val="FF0000"/>
                </a:solidFill>
                <a:latin typeface="맑은 고딕"/>
                <a:ea typeface="맑은 고딕"/>
              </a:rPr>
              <a:t>리</a:t>
            </a:r>
            <a:r>
              <a:rPr lang="ko-KR" sz="2200" b="1" err="1">
                <a:solidFill>
                  <a:srgbClr val="FF0000"/>
                </a:solidFill>
                <a:latin typeface="맑은 고딕"/>
                <a:ea typeface="맑은 고딕"/>
              </a:rPr>
              <a:t>튬</a:t>
            </a:r>
            <a:r>
              <a:rPr lang="ko-KR" sz="2200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200" b="1">
                <a:solidFill>
                  <a:srgbClr val="FF0000"/>
                </a:solidFill>
                <a:latin typeface="맑은 고딕"/>
                <a:ea typeface="맑은 고딕"/>
              </a:rPr>
              <a:t>이온의 이동</a:t>
            </a:r>
            <a:r>
              <a:rPr lang="ko-KR" sz="2200" b="1">
                <a:solidFill>
                  <a:srgbClr val="FF0000"/>
                </a:solidFill>
                <a:latin typeface="맑은 고딕"/>
                <a:ea typeface="맑은 고딕"/>
              </a:rPr>
              <a:t> </a:t>
            </a:r>
            <a:r>
              <a:rPr lang="ko-KR" altLang="en-US" sz="2200" b="1">
                <a:solidFill>
                  <a:srgbClr val="FF0000"/>
                </a:solidFill>
                <a:latin typeface="맑은 고딕"/>
                <a:ea typeface="맑은 고딕"/>
              </a:rPr>
              <a:t>통로</a:t>
            </a:r>
            <a:endParaRPr lang="en-US" altLang="ko-KR" sz="22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Malgun Gothic"/>
                <a:ea typeface="+mn-lt"/>
              </a:rPr>
              <a:t>-</a:t>
            </a:r>
            <a:r>
              <a:rPr lang="ko-KR" sz="2200" b="1">
                <a:solidFill>
                  <a:srgbClr val="FF0000"/>
                </a:solidFill>
                <a:latin typeface="Malgun Gothic"/>
                <a:ea typeface="Malgun Gothic"/>
              </a:rPr>
              <a:t>성능 개선</a:t>
            </a:r>
            <a:r>
              <a:rPr lang="ko-KR" sz="2200" b="1">
                <a:latin typeface="Malgun Gothic"/>
                <a:ea typeface="Malgun Gothic"/>
              </a:rPr>
              <a:t>을 위해 </a:t>
            </a:r>
            <a:r>
              <a:rPr lang="ko-KR" altLang="en-US" sz="2200" b="1">
                <a:latin typeface="Malgun Gothic"/>
                <a:ea typeface="Malgun Gothic"/>
              </a:rPr>
              <a:t>전해질</a:t>
            </a:r>
            <a:r>
              <a:rPr lang="ko-KR" sz="2200" b="1">
                <a:latin typeface="Malgun Gothic"/>
                <a:ea typeface="Malgun Gothic"/>
              </a:rPr>
              <a:t> 첨가물을 첨가하기도 함</a:t>
            </a:r>
            <a:endParaRPr lang="ko-KR" sz="2200" b="1"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D805EE-1010-B263-4B20-F4B5BD4D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050" y="2031076"/>
            <a:ext cx="5235539" cy="2795847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5B26B9-1DED-7007-3CB9-840B9E2512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492140" y="2025516"/>
            <a:ext cx="8113360" cy="2939065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9E37BBE-171A-5BC2-5E41-F144AC65476F}"/>
              </a:ext>
            </a:extLst>
          </p:cNvPr>
          <p:cNvSpPr txBox="1">
            <a:spLocks/>
          </p:cNvSpPr>
          <p:nvPr/>
        </p:nvSpPr>
        <p:spPr>
          <a:xfrm>
            <a:off x="0" y="729539"/>
            <a:ext cx="4605962" cy="955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1-1. </a:t>
            </a:r>
            <a:r>
              <a:rPr lang="ko-KR" altLang="en-US" sz="3600" b="1">
                <a:latin typeface="+mj-ea"/>
              </a:rPr>
              <a:t>전해액 구성</a:t>
            </a:r>
            <a:endParaRPr lang="en-US" altLang="ko-KR" sz="3600" b="1">
              <a:latin typeface="+mj-ea"/>
            </a:endParaRPr>
          </a:p>
          <a:p>
            <a:r>
              <a:rPr lang="en-US" altLang="ko-KR" sz="2000">
                <a:latin typeface="+mj-ea"/>
              </a:rPr>
              <a:t>                          - </a:t>
            </a:r>
            <a:r>
              <a:rPr lang="ko-KR" altLang="en-US" sz="2000">
                <a:latin typeface="+mj-ea"/>
              </a:rPr>
              <a:t>리튬 염 </a:t>
            </a:r>
            <a:r>
              <a:rPr lang="en-US" altLang="ko-KR" sz="2000">
                <a:latin typeface="+mj-ea"/>
              </a:rPr>
              <a:t>(40%)</a:t>
            </a:r>
            <a:endParaRPr lang="ko-KR" altLang="en-US" sz="1800">
              <a:latin typeface="+mj-ea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0103D-839E-FB0B-B2C3-9A5C463BE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500" y="605539"/>
            <a:ext cx="1535733" cy="1264358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FDAACA02-6A6B-0C17-9D20-CD3D78E6358D}"/>
              </a:ext>
            </a:extLst>
          </p:cNvPr>
          <p:cNvSpPr/>
          <p:nvPr/>
        </p:nvSpPr>
        <p:spPr>
          <a:xfrm>
            <a:off x="4448710" y="1746607"/>
            <a:ext cx="883578" cy="3544584"/>
          </a:xfrm>
          <a:prstGeom prst="fram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5">
            <a:extLst>
              <a:ext uri="{FF2B5EF4-FFF2-40B4-BE49-F238E27FC236}">
                <a16:creationId xmlns:a16="http://schemas.microsoft.com/office/drawing/2014/main" id="{15F5CCC0-4E63-8269-2252-5905DEAFB734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각형 16">
            <a:extLst>
              <a:ext uri="{FF2B5EF4-FFF2-40B4-BE49-F238E27FC236}">
                <a16:creationId xmlns:a16="http://schemas.microsoft.com/office/drawing/2014/main" id="{96BC762B-ACCF-8E30-112C-0AF2ECB9A923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1. </a:t>
            </a:r>
            <a:r>
              <a:rPr lang="en-US" altLang="ko-KR" err="1">
                <a:solidFill>
                  <a:schemeClr val="bg1"/>
                </a:solidFill>
              </a:rPr>
              <a:t>전해액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id="{C933546F-4E71-A358-6FE2-F5E0C0D94F57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5">
            <a:extLst>
              <a:ext uri="{FF2B5EF4-FFF2-40B4-BE49-F238E27FC236}">
                <a16:creationId xmlns:a16="http://schemas.microsoft.com/office/drawing/2014/main" id="{236488E0-E30B-EDB6-05F1-FBC84F8B122C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07EDFEC-97BC-2731-6536-11D3CF0024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58751" y="1696320"/>
            <a:ext cx="4822645" cy="2722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46292D-080A-A734-D404-FDEA1220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22" y="4695483"/>
            <a:ext cx="6511178" cy="1451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E48E3-D3B1-F8CE-C896-FCBA9136C5AE}"/>
              </a:ext>
            </a:extLst>
          </p:cNvPr>
          <p:cNvSpPr txBox="1"/>
          <p:nvPr/>
        </p:nvSpPr>
        <p:spPr>
          <a:xfrm>
            <a:off x="7715952" y="1738011"/>
            <a:ext cx="3150535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/>
              <a:t>&lt; </a:t>
            </a:r>
            <a:r>
              <a:rPr lang="ko-KR" altLang="en-US" sz="2200" b="1" dirty="0"/>
              <a:t>이상적인 유기용매 </a:t>
            </a:r>
            <a:r>
              <a:rPr lang="en-US" altLang="ko-KR" sz="2200" b="1" dirty="0"/>
              <a:t>&gt;</a:t>
            </a:r>
          </a:p>
          <a:p>
            <a:pPr algn="ctr"/>
            <a:endParaRPr lang="en-US" altLang="ko-KR" sz="2200" b="1" dirty="0"/>
          </a:p>
          <a:p>
            <a:pPr algn="ctr"/>
            <a:r>
              <a:rPr lang="ko-KR" altLang="en-US" sz="2400" dirty="0"/>
              <a:t>유전율 </a:t>
            </a:r>
            <a:r>
              <a:rPr lang="en-US" altLang="ko-KR" sz="2400" dirty="0"/>
              <a:t>&gt; 20</a:t>
            </a:r>
            <a:br>
              <a:rPr lang="en-US" altLang="ko-KR" sz="2400" dirty="0"/>
            </a:br>
            <a:r>
              <a:rPr lang="ko-KR" altLang="en-US" sz="2400" dirty="0"/>
              <a:t>점도 </a:t>
            </a:r>
            <a:r>
              <a:rPr lang="en-US" altLang="ko-KR" sz="2400" dirty="0"/>
              <a:t>&lt; 1[</a:t>
            </a:r>
            <a:r>
              <a:rPr lang="en-US" altLang="ko-KR" sz="2400" dirty="0" err="1"/>
              <a:t>cP</a:t>
            </a:r>
            <a:r>
              <a:rPr lang="en-US" altLang="ko-KR" sz="2400" dirty="0"/>
              <a:t>]</a:t>
            </a:r>
            <a:endParaRPr lang="en-US" altLang="ko-KR" sz="2400" dirty="0">
              <a:cs typeface="Arial"/>
            </a:endParaRPr>
          </a:p>
          <a:p>
            <a:pPr algn="ctr"/>
            <a:r>
              <a:rPr lang="ko-KR" altLang="en-US" sz="2400" dirty="0"/>
              <a:t>낮은 융점</a:t>
            </a:r>
            <a:endParaRPr lang="en-US" altLang="ko-KR" sz="2400" dirty="0">
              <a:cs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79A736-E1FE-F50B-399C-EF4029E40078}"/>
              </a:ext>
            </a:extLst>
          </p:cNvPr>
          <p:cNvGrpSpPr/>
          <p:nvPr/>
        </p:nvGrpSpPr>
        <p:grpSpPr>
          <a:xfrm>
            <a:off x="6975427" y="3942187"/>
            <a:ext cx="1489219" cy="795832"/>
            <a:chOff x="6428937" y="3591232"/>
            <a:chExt cx="1489219" cy="7958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3CB369-5448-4EE2-97E8-A13CFF9C5D67}"/>
                </a:ext>
              </a:extLst>
            </p:cNvPr>
            <p:cNvSpPr txBox="1"/>
            <p:nvPr/>
          </p:nvSpPr>
          <p:spPr>
            <a:xfrm>
              <a:off x="6428937" y="3717480"/>
              <a:ext cx="1489219" cy="6695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200" b="1"/>
                <a:t>유전율</a:t>
              </a:r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4647A6CD-5939-4A12-ECF6-87963B296703}"/>
                </a:ext>
              </a:extLst>
            </p:cNvPr>
            <p:cNvSpPr/>
            <p:nvPr/>
          </p:nvSpPr>
          <p:spPr>
            <a:xfrm>
              <a:off x="7596139" y="3591232"/>
              <a:ext cx="251095" cy="79188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D5BF4E-C496-9A54-E4D0-857EC5A1EF50}"/>
              </a:ext>
            </a:extLst>
          </p:cNvPr>
          <p:cNvGrpSpPr/>
          <p:nvPr/>
        </p:nvGrpSpPr>
        <p:grpSpPr>
          <a:xfrm>
            <a:off x="9008501" y="3920825"/>
            <a:ext cx="1179747" cy="813244"/>
            <a:chOff x="8811671" y="3896547"/>
            <a:chExt cx="1179747" cy="8132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77D6A8-3E4F-DF1F-1585-CE0D4D0D77E3}"/>
                </a:ext>
              </a:extLst>
            </p:cNvPr>
            <p:cNvSpPr txBox="1"/>
            <p:nvPr/>
          </p:nvSpPr>
          <p:spPr>
            <a:xfrm>
              <a:off x="8811671" y="4040207"/>
              <a:ext cx="1179747" cy="6695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200" b="1"/>
                <a:t>극성</a:t>
              </a:r>
            </a:p>
          </p:txBody>
        </p:sp>
        <p:sp>
          <p:nvSpPr>
            <p:cNvPr id="23" name="화살표: 위쪽 22">
              <a:extLst>
                <a:ext uri="{FF2B5EF4-FFF2-40B4-BE49-F238E27FC236}">
                  <a16:creationId xmlns:a16="http://schemas.microsoft.com/office/drawing/2014/main" id="{D8B6D6B3-8712-BE1E-F160-DEA953510530}"/>
                </a:ext>
              </a:extLst>
            </p:cNvPr>
            <p:cNvSpPr/>
            <p:nvPr/>
          </p:nvSpPr>
          <p:spPr>
            <a:xfrm>
              <a:off x="9562960" y="3896547"/>
              <a:ext cx="251095" cy="79188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FEC9D6-0639-4CBC-455B-BA44CCAE5D0E}"/>
              </a:ext>
            </a:extLst>
          </p:cNvPr>
          <p:cNvSpPr txBox="1"/>
          <p:nvPr/>
        </p:nvSpPr>
        <p:spPr>
          <a:xfrm>
            <a:off x="6675422" y="4888400"/>
            <a:ext cx="5244568" cy="1042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+mn-ea"/>
                <a:cs typeface="Arial"/>
              </a:rPr>
              <a:t>- </a:t>
            </a:r>
            <a:r>
              <a:rPr lang="ko-KR" altLang="en-US" sz="2200" b="1" dirty="0">
                <a:latin typeface="+mn-ea"/>
                <a:cs typeface="Arial"/>
              </a:rPr>
              <a:t>기본 용매와 보조 용매를 혼합</a:t>
            </a:r>
            <a:endParaRPr lang="en-US" altLang="ko-KR" sz="2200" b="1" dirty="0">
              <a:latin typeface="+mn-e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atin typeface="+mn-ea"/>
                <a:cs typeface="Arial"/>
              </a:rPr>
              <a:t>- 전해질 염의 해리 및 원활한 리튬 전달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125C647-CBCB-0BA6-362A-41E5638E5315}"/>
              </a:ext>
            </a:extLst>
          </p:cNvPr>
          <p:cNvSpPr txBox="1">
            <a:spLocks/>
          </p:cNvSpPr>
          <p:nvPr/>
        </p:nvSpPr>
        <p:spPr>
          <a:xfrm>
            <a:off x="0" y="553678"/>
            <a:ext cx="4981922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latin typeface="+mj-ea"/>
              </a:rPr>
              <a:t> 1-1. </a:t>
            </a:r>
            <a:r>
              <a:rPr lang="ko-KR" altLang="en-US" sz="3600" b="1">
                <a:latin typeface="+mj-ea"/>
              </a:rPr>
              <a:t>전해액 구성</a:t>
            </a:r>
            <a:endParaRPr lang="en-US" altLang="ko-KR" sz="3600" b="1">
              <a:latin typeface="+mj-ea"/>
            </a:endParaRPr>
          </a:p>
          <a:p>
            <a:r>
              <a:rPr lang="en-US" altLang="ko-KR" sz="2200">
                <a:latin typeface="+mj-ea"/>
              </a:rPr>
              <a:t>                         </a:t>
            </a:r>
            <a:r>
              <a:rPr lang="en-US" altLang="ko-KR" sz="2000">
                <a:latin typeface="+mj-ea"/>
              </a:rPr>
              <a:t>- </a:t>
            </a:r>
            <a:r>
              <a:rPr lang="ko-KR" altLang="en-US" sz="2000">
                <a:latin typeface="+mj-ea"/>
              </a:rPr>
              <a:t>유기 용매 </a:t>
            </a:r>
            <a:r>
              <a:rPr lang="en-US" altLang="ko-KR" sz="2000">
                <a:latin typeface="+mj-ea"/>
              </a:rPr>
              <a:t>(30%)</a:t>
            </a:r>
            <a:endParaRPr lang="ko-KR" altLang="en-US" sz="2000">
              <a:latin typeface="+mj-ea"/>
              <a:cs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694B521-EB26-48DB-E01B-B5FD7452A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828" y="661501"/>
            <a:ext cx="1736172" cy="104471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5A18F23-5740-3260-BB7A-9C4FC3C7598E}"/>
              </a:ext>
            </a:extLst>
          </p:cNvPr>
          <p:cNvGrpSpPr/>
          <p:nvPr/>
        </p:nvGrpSpPr>
        <p:grpSpPr>
          <a:xfrm>
            <a:off x="10716155" y="3957882"/>
            <a:ext cx="1179747" cy="795832"/>
            <a:chOff x="10040298" y="3913959"/>
            <a:chExt cx="1179747" cy="795832"/>
          </a:xfrm>
        </p:grpSpPr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BD7D4AB7-8CAB-C400-04F6-0577BE3B939A}"/>
                </a:ext>
              </a:extLst>
            </p:cNvPr>
            <p:cNvSpPr/>
            <p:nvPr/>
          </p:nvSpPr>
          <p:spPr>
            <a:xfrm>
              <a:off x="10797293" y="3913959"/>
              <a:ext cx="251095" cy="79188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5172D-84D1-478D-6F56-39C11333BD37}"/>
                </a:ext>
              </a:extLst>
            </p:cNvPr>
            <p:cNvSpPr txBox="1"/>
            <p:nvPr/>
          </p:nvSpPr>
          <p:spPr>
            <a:xfrm>
              <a:off x="10040298" y="4040207"/>
              <a:ext cx="1179747" cy="6695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200" b="1"/>
                <a:t>점도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5F1069-64B7-F544-1488-5CB11265DD1F}"/>
              </a:ext>
            </a:extLst>
          </p:cNvPr>
          <p:cNvSpPr txBox="1"/>
          <p:nvPr/>
        </p:nvSpPr>
        <p:spPr>
          <a:xfrm>
            <a:off x="6183032" y="4035165"/>
            <a:ext cx="8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C00000"/>
                </a:solidFill>
              </a:rPr>
              <a:t>But</a:t>
            </a:r>
            <a:endParaRPr lang="ko-KR" altLang="en-US" sz="2400" b="1" i="1">
              <a:solidFill>
                <a:srgbClr val="C0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659FF2-B298-BC71-53F6-C74DC3D3831D}"/>
              </a:ext>
            </a:extLst>
          </p:cNvPr>
          <p:cNvCxnSpPr>
            <a:cxnSpLocks/>
          </p:cNvCxnSpPr>
          <p:nvPr/>
        </p:nvCxnSpPr>
        <p:spPr>
          <a:xfrm flipV="1">
            <a:off x="8464646" y="4291069"/>
            <a:ext cx="543855" cy="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BDE07D-6A0C-650A-E167-50043216A3B7}"/>
              </a:ext>
            </a:extLst>
          </p:cNvPr>
          <p:cNvCxnSpPr/>
          <p:nvPr/>
        </p:nvCxnSpPr>
        <p:spPr>
          <a:xfrm flipV="1">
            <a:off x="10188248" y="4305950"/>
            <a:ext cx="543855" cy="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갈매기형 수장 5">
            <a:extLst>
              <a:ext uri="{FF2B5EF4-FFF2-40B4-BE49-F238E27FC236}">
                <a16:creationId xmlns:a16="http://schemas.microsoft.com/office/drawing/2014/main" id="{5ED4E28D-6AA5-8C88-AD61-13F58A791557}"/>
              </a:ext>
            </a:extLst>
          </p:cNvPr>
          <p:cNvSpPr/>
          <p:nvPr/>
        </p:nvSpPr>
        <p:spPr>
          <a:xfrm>
            <a:off x="6034154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3.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오각형 16">
            <a:extLst>
              <a:ext uri="{FF2B5EF4-FFF2-40B4-BE49-F238E27FC236}">
                <a16:creationId xmlns:a16="http://schemas.microsoft.com/office/drawing/2014/main" id="{D27EF830-9655-A58C-74D8-DEAC1222BFAD}"/>
              </a:ext>
            </a:extLst>
          </p:cNvPr>
          <p:cNvSpPr/>
          <p:nvPr/>
        </p:nvSpPr>
        <p:spPr>
          <a:xfrm>
            <a:off x="106713" y="82419"/>
            <a:ext cx="2911434" cy="400646"/>
          </a:xfrm>
          <a:prstGeom prst="homePlate">
            <a:avLst/>
          </a:prstGeom>
          <a:solidFill>
            <a:srgbClr val="06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PART 1. </a:t>
            </a:r>
            <a:r>
              <a:rPr lang="en-US" altLang="ko-KR" err="1">
                <a:solidFill>
                  <a:schemeClr val="bg1"/>
                </a:solidFill>
              </a:rPr>
              <a:t>전해액</a:t>
            </a:r>
            <a:endParaRPr lang="ko-KR" altLang="en-US" err="1">
              <a:solidFill>
                <a:schemeClr val="bg1"/>
              </a:solidFill>
            </a:endParaRPr>
          </a:p>
        </p:txBody>
      </p:sp>
      <p:sp>
        <p:nvSpPr>
          <p:cNvPr id="39" name="화살표: 갈매기형 수장 5">
            <a:extLst>
              <a:ext uri="{FF2B5EF4-FFF2-40B4-BE49-F238E27FC236}">
                <a16:creationId xmlns:a16="http://schemas.microsoft.com/office/drawing/2014/main" id="{9431C390-0409-10E5-3BB1-674CCAED92F9}"/>
              </a:ext>
            </a:extLst>
          </p:cNvPr>
          <p:cNvSpPr/>
          <p:nvPr/>
        </p:nvSpPr>
        <p:spPr>
          <a:xfrm>
            <a:off x="9050403" y="78984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4.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5">
            <a:extLst>
              <a:ext uri="{FF2B5EF4-FFF2-40B4-BE49-F238E27FC236}">
                <a16:creationId xmlns:a16="http://schemas.microsoft.com/office/drawing/2014/main" id="{677AF71B-DFE5-361B-DAB6-3E2C9ECEA77F}"/>
              </a:ext>
            </a:extLst>
          </p:cNvPr>
          <p:cNvSpPr/>
          <p:nvPr/>
        </p:nvSpPr>
        <p:spPr>
          <a:xfrm>
            <a:off x="3017903" y="78985"/>
            <a:ext cx="3015818" cy="393495"/>
          </a:xfrm>
          <a:prstGeom prst="chevron">
            <a:avLst/>
          </a:prstGeom>
          <a:solidFill>
            <a:srgbClr val="065D9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PART 2.</a:t>
            </a:r>
            <a:endParaRPr lang="en-US" altLang="ko-KR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7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saebyeolpowerpointclassicblue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F93510A0BEAE4EB03940335B50B47B" ma:contentTypeVersion="2" ma:contentTypeDescription="새 문서를 만듭니다." ma:contentTypeScope="" ma:versionID="e7edaf0898735566237c6499ea00c87f">
  <xsd:schema xmlns:xsd="http://www.w3.org/2001/XMLSchema" xmlns:xs="http://www.w3.org/2001/XMLSchema" xmlns:p="http://schemas.microsoft.com/office/2006/metadata/properties" xmlns:ns3="74c22c11-cfe9-4874-ba72-79eef60be481" targetNamespace="http://schemas.microsoft.com/office/2006/metadata/properties" ma:root="true" ma:fieldsID="a1cc3df0adb4f0be0a199375cd0922e6" ns3:_="">
    <xsd:import namespace="74c22c11-cfe9-4874-ba72-79eef60be4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2c11-cfe9-4874-ba72-79eef60be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F4A9C8-29EE-4549-864E-C62011FFC964}">
  <ds:schemaRefs>
    <ds:schemaRef ds:uri="74c22c11-cfe9-4874-ba72-79eef60be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7ECA0-A8FD-416A-A28E-07480B34CD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C7D727-9020-42F6-8FFF-B479444DC76D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74c22c11-cfe9-4874-ba72-79eef60be48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2470</Words>
  <Application>Microsoft Office PowerPoint</Application>
  <PresentationFormat>와이드스크린</PresentationFormat>
  <Paragraphs>447</Paragraphs>
  <Slides>30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LGSmartfonts</vt:lpstr>
      <vt:lpstr>noto</vt:lpstr>
      <vt:lpstr>Noto Sans KR</vt:lpstr>
      <vt:lpstr>나눔고딕</vt:lpstr>
      <vt:lpstr>나눔스퀘어</vt:lpstr>
      <vt:lpstr>Malgun Gothic</vt:lpstr>
      <vt:lpstr>Malgun Gothic</vt:lpstr>
      <vt:lpstr>Arial</vt:lpstr>
      <vt:lpstr>Calibri</vt:lpstr>
      <vt:lpstr>Sitka Subheading Semibold</vt:lpstr>
      <vt:lpstr>2020saebyeolpowerpointclassicblue</vt:lpstr>
      <vt:lpstr>전해액 (Electrolyte)</vt:lpstr>
      <vt:lpstr>목차</vt:lpstr>
      <vt:lpstr>배터리에서 전해질이란?</vt:lpstr>
      <vt:lpstr>PowerPoint 프레젠테이션</vt:lpstr>
      <vt:lpstr>이상적인 전해질 </vt:lpstr>
      <vt:lpstr>전해액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전고체 전해질</vt:lpstr>
      <vt:lpstr>PowerPoint 프레젠테이션</vt:lpstr>
      <vt:lpstr>PowerPoint 프레젠테이션</vt:lpstr>
      <vt:lpstr>전고체 전해질의 종류</vt:lpstr>
      <vt:lpstr>전해액과 전고체의 비교 </vt:lpstr>
      <vt:lpstr>       전해액 VS 고체 전해질 </vt:lpstr>
      <vt:lpstr>국내외 전해질 시장 동향</vt:lpstr>
      <vt:lpstr>전해액 시장 동향 </vt:lpstr>
      <vt:lpstr>한국 전해액 기업 현황</vt:lpstr>
      <vt:lpstr>한국 전해액 기업 성장세</vt:lpstr>
      <vt:lpstr>미국 전해액 기업 현황</vt:lpstr>
      <vt:lpstr>중국 전해액 기업 현황</vt:lpstr>
      <vt:lpstr>PowerPoint 프레젠테이션</vt:lpstr>
      <vt:lpstr>일본 전해액 시장 현황</vt:lpstr>
      <vt:lpstr>전고체 시장 동향</vt:lpstr>
      <vt:lpstr>전고체 배터리 개발 현황</vt:lpstr>
      <vt:lpstr>이것만은 알고가자</vt:lpstr>
      <vt:lpstr>Key 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전해액 (Electrolyte)</dc:title>
  <dc:creator>이 현경</dc:creator>
  <cp:lastModifiedBy>견힐 안</cp:lastModifiedBy>
  <cp:revision>3</cp:revision>
  <dcterms:created xsi:type="dcterms:W3CDTF">2022-10-02T15:09:40Z</dcterms:created>
  <dcterms:modified xsi:type="dcterms:W3CDTF">2022-10-10T15:37:57Z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0x010100F0F93510A0BEAE4EB03940335B50B47B</vt:lpwstr>
  </property>
</Properties>
</file>